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475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90" r:id="rId15"/>
    <p:sldId id="489" r:id="rId16"/>
    <p:sldId id="491" r:id="rId17"/>
    <p:sldId id="492" r:id="rId18"/>
    <p:sldId id="494" r:id="rId19"/>
    <p:sldId id="498" r:id="rId20"/>
    <p:sldId id="497" r:id="rId21"/>
    <p:sldId id="495" r:id="rId22"/>
    <p:sldId id="500" r:id="rId23"/>
    <p:sldId id="502" r:id="rId24"/>
    <p:sldId id="501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4" r:id="rId36"/>
    <p:sldId id="518" r:id="rId37"/>
    <p:sldId id="519" r:id="rId38"/>
    <p:sldId id="520" r:id="rId39"/>
    <p:sldId id="474" r:id="rId40"/>
    <p:sldId id="523" r:id="rId41"/>
    <p:sldId id="522" r:id="rId42"/>
    <p:sldId id="457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4" r:id="rId53"/>
    <p:sldId id="533" r:id="rId54"/>
    <p:sldId id="535" r:id="rId55"/>
    <p:sldId id="538" r:id="rId56"/>
    <p:sldId id="537" r:id="rId57"/>
    <p:sldId id="540" r:id="rId58"/>
    <p:sldId id="536" r:id="rId59"/>
    <p:sldId id="458" r:id="rId60"/>
    <p:sldId id="539" r:id="rId61"/>
    <p:sldId id="557" r:id="rId62"/>
    <p:sldId id="555" r:id="rId63"/>
    <p:sldId id="545" r:id="rId64"/>
    <p:sldId id="546" r:id="rId65"/>
    <p:sldId id="547" r:id="rId66"/>
    <p:sldId id="548" r:id="rId67"/>
    <p:sldId id="549" r:id="rId68"/>
    <p:sldId id="550" r:id="rId69"/>
    <p:sldId id="551" r:id="rId70"/>
    <p:sldId id="552" r:id="rId71"/>
    <p:sldId id="544" r:id="rId72"/>
    <p:sldId id="541" r:id="rId73"/>
    <p:sldId id="553" r:id="rId74"/>
    <p:sldId id="556" r:id="rId75"/>
    <p:sldId id="558" r:id="rId76"/>
    <p:sldId id="559" r:id="rId77"/>
    <p:sldId id="560" r:id="rId78"/>
    <p:sldId id="563" r:id="rId79"/>
    <p:sldId id="564" r:id="rId80"/>
    <p:sldId id="565" r:id="rId81"/>
    <p:sldId id="566" r:id="rId82"/>
    <p:sldId id="567" r:id="rId83"/>
    <p:sldId id="568" r:id="rId84"/>
    <p:sldId id="561" r:id="rId85"/>
    <p:sldId id="562" r:id="rId8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/>
    <p:restoredTop sz="95102"/>
  </p:normalViewPr>
  <p:slideViewPr>
    <p:cSldViewPr snapToGrid="0">
      <p:cViewPr varScale="1">
        <p:scale>
          <a:sx n="117" d="100"/>
          <a:sy n="117" d="100"/>
        </p:scale>
        <p:origin x="752" y="17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9/15/25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649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0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816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921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271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018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6327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714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616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636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116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2266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599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156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1943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382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9467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440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8577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561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9532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341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8683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596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4825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3961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805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4651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581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7573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515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6690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64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5009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167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8885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6403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1733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3629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766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537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93675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785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111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6902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9088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8081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13618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9658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67503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77689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77440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2972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8627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66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0563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56670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07159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05089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0228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6438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21795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5126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29850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0597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5371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4244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46627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88573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67711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04697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3836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60765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88637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42813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58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424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49483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87825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189398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47929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86714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867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5341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170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7</a:t>
            </a:r>
            <a:r>
              <a:rPr lang="en-US" b="1" dirty="0"/>
              <a:t>_ </a:t>
            </a:r>
            <a:r>
              <a:rPr lang="ko-KR" altLang="en-US" b="1" dirty="0"/>
              <a:t>객체지향 프로그래밍</a:t>
            </a:r>
            <a:r>
              <a:rPr lang="en-US" altLang="ko-KR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9/15/25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9/15/25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9/15/25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15154" y="2302127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 클래스를 </a:t>
            </a:r>
            <a:r>
              <a:rPr lang="ko-KR" altLang="en-US" sz="2400" b="1" dirty="0">
                <a:solidFill>
                  <a:srgbClr val="FF0000"/>
                </a:solidFill>
              </a:rPr>
              <a:t>확장</a:t>
            </a:r>
            <a:r>
              <a:rPr lang="en-US" altLang="ko-KR" sz="2400" b="1" dirty="0"/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재사용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해서 새로운 클래스 작성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C5224-25A7-DC3A-5696-51BA6262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93" y="2906485"/>
            <a:ext cx="8420646" cy="88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18D9B-BD7C-EBE4-2017-B328350E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65" y="4169227"/>
            <a:ext cx="1448083" cy="1973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DB0B8-A99C-A90D-F6B5-D1236A70C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585" y="4066722"/>
            <a:ext cx="3479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5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오버라이딩</a:t>
            </a:r>
            <a:r>
              <a:rPr lang="en-US" altLang="ko-KR" sz="3200" b="1" dirty="0"/>
              <a:t>(overriding) –</a:t>
            </a:r>
            <a:r>
              <a:rPr lang="ko-KR" altLang="en-US" sz="3200" b="1" dirty="0"/>
              <a:t> 조상의 메서드 덮어쓰기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D6D18-69F6-C32E-DFE7-9C24D5F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5" y="2164443"/>
            <a:ext cx="4737100" cy="231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491E2-D2D1-A87B-1454-169CF389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92" y="4094843"/>
            <a:ext cx="6286500" cy="19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819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오버라이딩</a:t>
            </a:r>
            <a:r>
              <a:rPr lang="en-US" altLang="ko-KR" sz="3200" b="1" dirty="0"/>
              <a:t>(overriding)</a:t>
            </a:r>
            <a:r>
              <a:rPr lang="ko-KR" altLang="en-US" sz="3200" b="1" dirty="0"/>
              <a:t>의 조건 </a:t>
            </a:r>
            <a:r>
              <a:rPr lang="en-US" altLang="ko-KR" sz="3200" b="1" dirty="0"/>
              <a:t>3</a:t>
            </a:r>
            <a:r>
              <a:rPr lang="ko-KR" altLang="en-US" sz="3200" b="1" dirty="0"/>
              <a:t>가지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31D16-617A-E312-054A-F691A00A971A}"/>
              </a:ext>
            </a:extLst>
          </p:cNvPr>
          <p:cNvSpPr txBox="1"/>
          <p:nvPr/>
        </p:nvSpPr>
        <p:spPr>
          <a:xfrm>
            <a:off x="1215572" y="2431142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선언부가 일치해야 한다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EC954-ECB5-FC27-6596-748597D4FF70}"/>
              </a:ext>
            </a:extLst>
          </p:cNvPr>
          <p:cNvSpPr txBox="1"/>
          <p:nvPr/>
        </p:nvSpPr>
        <p:spPr>
          <a:xfrm>
            <a:off x="1208315" y="3091542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접근 제어자를 좁게</a:t>
            </a:r>
            <a:r>
              <a:rPr lang="en-US" altLang="ko-KR" sz="2800" dirty="0"/>
              <a:t> </a:t>
            </a:r>
            <a:r>
              <a:rPr lang="ko-KR" altLang="en-US" sz="2800" dirty="0"/>
              <a:t>할 수 없다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365BB-CE20-2252-0A5B-C4F2E606FEF6}"/>
              </a:ext>
            </a:extLst>
          </p:cNvPr>
          <p:cNvSpPr txBox="1"/>
          <p:nvPr/>
        </p:nvSpPr>
        <p:spPr>
          <a:xfrm>
            <a:off x="1215572" y="3737429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</a:t>
            </a:r>
            <a:r>
              <a:rPr lang="ko-KR" altLang="en-US" sz="2800" dirty="0"/>
              <a:t> 조상 메서드보다 많은 예외 선언 할 수 없다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58912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오버로딩 </a:t>
            </a:r>
            <a:r>
              <a:rPr lang="en-US" altLang="ko-KR" sz="3200" b="1" dirty="0"/>
              <a:t>vs. </a:t>
            </a:r>
            <a:r>
              <a:rPr lang="ko-KR" altLang="en-US" sz="3200" b="1" dirty="0" err="1"/>
              <a:t>오버라이딩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F34C9-175B-3FE6-6B62-33950F1A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9" y="2191658"/>
            <a:ext cx="9148538" cy="101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8FE45-2CD7-48BC-AEC2-45C65E514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14" y="3262992"/>
            <a:ext cx="4217582" cy="1145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A3FB4-831F-088E-B0E5-802612E4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679" y="4144736"/>
            <a:ext cx="8249654" cy="2491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13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 – </a:t>
            </a:r>
            <a:r>
              <a:rPr lang="ko-KR" altLang="en-US" sz="3200" b="1" dirty="0"/>
              <a:t>참조변수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 구별에 사용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4383E-0608-99D1-35EC-C5FC1EB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4" y="2216150"/>
            <a:ext cx="5969000" cy="334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68DD0-A962-BE6B-E691-710BE5F6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115" y="2393042"/>
            <a:ext cx="5050971" cy="1566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2A25A-4BD3-2F2B-7068-DB67371FC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4150179"/>
            <a:ext cx="1701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 – </a:t>
            </a:r>
            <a:r>
              <a:rPr lang="ko-KR" altLang="en-US" sz="3200" b="1" dirty="0"/>
              <a:t>참조변수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 구별에 사용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9405F-C41B-A096-669B-B80965F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7" y="2186213"/>
            <a:ext cx="4792975" cy="236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A68E-B72F-153F-52E5-9BC09447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64" y="4104821"/>
            <a:ext cx="7277100" cy="204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37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super() – </a:t>
            </a:r>
            <a:r>
              <a:rPr lang="ko-KR" altLang="en-US" sz="3200" b="1" dirty="0"/>
              <a:t>조상의 생성자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멤버는 </a:t>
            </a:r>
            <a:r>
              <a:rPr lang="en-US" altLang="ko-KR" sz="3200" b="1" dirty="0"/>
              <a:t>super()</a:t>
            </a:r>
            <a:r>
              <a:rPr lang="ko-KR" altLang="en-US" sz="3200" b="1" dirty="0"/>
              <a:t>로 초기화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BA534-279A-591F-1F60-1FF54F13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5" y="2251528"/>
            <a:ext cx="7113815" cy="904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5E3C2-F802-E48E-267A-285184C6E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232088"/>
            <a:ext cx="7260771" cy="35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super() – </a:t>
            </a:r>
            <a:r>
              <a:rPr lang="ko-KR" altLang="en-US" sz="3200" b="1" dirty="0"/>
              <a:t>조상의 생성자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멤버는 </a:t>
            </a:r>
            <a:r>
              <a:rPr lang="en-US" altLang="ko-KR" sz="3200" b="1" dirty="0"/>
              <a:t>super()</a:t>
            </a:r>
            <a:r>
              <a:rPr lang="ko-KR" altLang="en-US" sz="3200" b="1" dirty="0"/>
              <a:t>로 초기화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EDC92-3B49-6A9F-ABEA-4B27D9D2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302328"/>
            <a:ext cx="43561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79E39-B1FF-76AC-39ED-D265EB5B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1" y="4822371"/>
            <a:ext cx="6506028" cy="1178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7F3CC-4D15-A197-32D6-5D1342B46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56" y="2185436"/>
            <a:ext cx="3080657" cy="23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조상의 멤버를 먼저 초기화</a:t>
            </a:r>
            <a:endParaRPr lang="en-US" altLang="ko-KR" sz="3200" b="1" dirty="0"/>
          </a:p>
          <a:p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자손이 사용할 수 있어서</a:t>
            </a:r>
            <a:endParaRPr lang="en-KR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0F1A4-40A8-C0D9-E0AF-E5CB5131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62" y="123175"/>
            <a:ext cx="3671066" cy="66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1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패키지</a:t>
            </a:r>
            <a:r>
              <a:rPr lang="en-US" altLang="ko-KR" sz="3200" b="1" dirty="0"/>
              <a:t>(package)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클래스의 묶음</a:t>
            </a:r>
            <a:endParaRPr lang="en-US" altLang="ko-KR" sz="3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7F2A1-7E83-B91B-510F-48E6A132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352444"/>
            <a:ext cx="6651171" cy="35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jar</a:t>
            </a:r>
            <a:r>
              <a:rPr lang="ko-KR" altLang="en-US" sz="3200" b="1" dirty="0"/>
              <a:t>파일</a:t>
            </a:r>
            <a:r>
              <a:rPr lang="en-US" altLang="ko-KR" sz="3200" b="1" dirty="0"/>
              <a:t>(*.jar) – </a:t>
            </a:r>
            <a:r>
              <a:rPr lang="ko-KR" altLang="en-US" sz="3200" b="1" dirty="0"/>
              <a:t>여러 패키지와 클래스를 묶은 것</a:t>
            </a:r>
            <a:r>
              <a:rPr lang="en-US" altLang="ko-KR" sz="3200" b="1" dirty="0"/>
              <a:t>. </a:t>
            </a:r>
            <a:r>
              <a:rPr lang="en-US" altLang="ko-KR" sz="3200" b="1" dirty="0" err="1"/>
              <a:t>rt.jar</a:t>
            </a:r>
            <a:r>
              <a:rPr lang="en-US" altLang="ko-KR" sz="32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47AC-C864-6E38-B1F7-056F56C3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41" y="2797625"/>
            <a:ext cx="5914112" cy="3367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79C09-B42E-5CCB-F9BB-DC0FB469035B}"/>
              </a:ext>
            </a:extLst>
          </p:cNvPr>
          <p:cNvSpPr txBox="1"/>
          <p:nvPr/>
        </p:nvSpPr>
        <p:spPr>
          <a:xfrm>
            <a:off x="1001488" y="2318652"/>
            <a:ext cx="699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java.lang.String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818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257E0-496E-603B-7B95-5B77969F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36" y="3403602"/>
            <a:ext cx="4737100" cy="294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E1DA4-A634-0AE2-42EC-330EC226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74" y="3304725"/>
            <a:ext cx="2793998" cy="1881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842FA-D78C-A911-BD9F-AEA5C7D0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0" y="5270724"/>
            <a:ext cx="2962729" cy="114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4DC11-ECC8-B1DD-82E1-0FF3FEFB5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3" y="2337707"/>
            <a:ext cx="6946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9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패키지의 선언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CF246-66CA-343B-138C-BCBF3ACD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7" y="2229757"/>
            <a:ext cx="49911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E9BFB-14C5-47EE-5B47-CCA990EC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6" y="3024414"/>
            <a:ext cx="6083300" cy="200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1460D-078F-C000-D57C-DB61F86DF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86" y="5113942"/>
            <a:ext cx="7772400" cy="418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3A75F8-C5D3-D962-925A-C2F910683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86" y="1444089"/>
            <a:ext cx="4985658" cy="3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패스</a:t>
            </a:r>
            <a:r>
              <a:rPr lang="en-US" altLang="ko-KR" sz="3200" b="1" dirty="0"/>
              <a:t>(</a:t>
            </a:r>
            <a:r>
              <a:rPr lang="en-US" altLang="ko-KR" sz="3200" b="1" dirty="0" err="1"/>
              <a:t>classpath</a:t>
            </a:r>
            <a:r>
              <a:rPr lang="en-US" altLang="ko-KR" sz="3200" b="1" dirty="0"/>
              <a:t>) – </a:t>
            </a:r>
            <a:r>
              <a:rPr lang="ko-KR" altLang="en-US" sz="3200" b="1" dirty="0"/>
              <a:t>클래스</a:t>
            </a:r>
            <a:r>
              <a:rPr lang="en-US" altLang="ko-KR" sz="3200" b="1"/>
              <a:t> </a:t>
            </a:r>
            <a:r>
              <a:rPr lang="ko-KR" altLang="en-US" sz="3200" b="1"/>
              <a:t>파일의 </a:t>
            </a:r>
            <a:r>
              <a:rPr lang="ko-KR" altLang="en-US" sz="3200" b="1" dirty="0"/>
              <a:t>위치를 알려줌</a:t>
            </a:r>
            <a:endParaRPr lang="en-US" altLang="ko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2C97E-E199-110E-B28A-BF50936D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7" y="3092175"/>
            <a:ext cx="9488716" cy="2620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CA87B-0491-B531-4B26-CD28D233B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3" y="2354035"/>
            <a:ext cx="6461578" cy="68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8B44F-0CC4-1678-5456-145644333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73" y="5791199"/>
            <a:ext cx="9665176" cy="3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6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import</a:t>
            </a:r>
            <a:r>
              <a:rPr lang="ko-KR" altLang="en-US" sz="3200" b="1" dirty="0"/>
              <a:t>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이름에서 </a:t>
            </a:r>
            <a:r>
              <a:rPr lang="ko-KR" altLang="en-US" sz="2400" b="1" dirty="0">
                <a:solidFill>
                  <a:srgbClr val="FF0000"/>
                </a:solidFill>
              </a:rPr>
              <a:t>패키지 이름을 생략</a:t>
            </a:r>
            <a:r>
              <a:rPr lang="ko-KR" altLang="en-US" sz="2400" b="1" dirty="0"/>
              <a:t>할 수 있게 </a:t>
            </a:r>
            <a:r>
              <a:rPr lang="ko-KR" altLang="en-US" sz="2400" b="1" dirty="0" err="1"/>
              <a:t>해줌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02BBF-D487-D8FC-55DA-42F826B6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8" y="2879185"/>
            <a:ext cx="11069911" cy="821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664F1-A2C1-D7F5-2DFC-70BE8775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3" y="3897449"/>
            <a:ext cx="7772400" cy="1813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DA748DC9-CD51-6607-0B93-88FB56F0CA0F}"/>
              </a:ext>
            </a:extLst>
          </p:cNvPr>
          <p:cNvSpPr/>
          <p:nvPr/>
        </p:nvSpPr>
        <p:spPr>
          <a:xfrm>
            <a:off x="4905829" y="3686629"/>
            <a:ext cx="435428" cy="53702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7487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import</a:t>
            </a:r>
            <a:r>
              <a:rPr lang="ko-KR" altLang="en-US" sz="3200" b="1" dirty="0"/>
              <a:t>문을 작성하는 방법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D9439-37FE-0769-4AFA-EBA88C2B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2459121"/>
            <a:ext cx="4800600" cy="1283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A2F17C-39E2-E733-5B77-565360D81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7" y="3898015"/>
            <a:ext cx="7772400" cy="1093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87ED-5F3A-6BDE-9043-B712FA10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29" y="5168990"/>
            <a:ext cx="7772400" cy="845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F85E70-5A0C-E135-9A45-5333F865FE2C}"/>
              </a:ext>
            </a:extLst>
          </p:cNvPr>
          <p:cNvSpPr txBox="1"/>
          <p:nvPr/>
        </p:nvSpPr>
        <p:spPr>
          <a:xfrm>
            <a:off x="4909458" y="5214255"/>
            <a:ext cx="44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x</a:t>
            </a:r>
            <a:endParaRPr lang="en-KR" sz="36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0EE78F-E6DC-4A53-EF7E-FA78B75E7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234" y="2454728"/>
            <a:ext cx="1924051" cy="12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static import</a:t>
            </a:r>
            <a:r>
              <a:rPr lang="ko-KR" altLang="en-US" sz="3200" b="1" dirty="0"/>
              <a:t>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ko-KR" altLang="en-US" sz="2400" b="1" dirty="0"/>
              <a:t>멤버의 </a:t>
            </a:r>
            <a:r>
              <a:rPr lang="ko-KR" altLang="en-US" sz="2400" b="1" dirty="0">
                <a:solidFill>
                  <a:srgbClr val="FF0000"/>
                </a:solidFill>
              </a:rPr>
              <a:t>클래스 이름을 생략</a:t>
            </a:r>
            <a:r>
              <a:rPr lang="ko-KR" altLang="en-US" sz="2400" b="1" dirty="0"/>
              <a:t>할 수 있게 </a:t>
            </a:r>
            <a:r>
              <a:rPr lang="ko-KR" altLang="en-US" sz="2400" b="1" dirty="0" err="1"/>
              <a:t>해줌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C4057-A802-9434-77F8-B549A07E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" y="2905019"/>
            <a:ext cx="9727081" cy="120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2F90D-A080-85D0-EB85-61FCB4D2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" y="4212553"/>
            <a:ext cx="9368110" cy="10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0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제어자</a:t>
            </a:r>
            <a:r>
              <a:rPr lang="en-US" altLang="ko-KR" sz="3200" b="1" dirty="0"/>
              <a:t>(modifier)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대상에 </a:t>
            </a:r>
            <a:r>
              <a:rPr lang="ko-KR" altLang="en-US" sz="2400" b="1" dirty="0">
                <a:solidFill>
                  <a:srgbClr val="FF0000"/>
                </a:solidFill>
              </a:rPr>
              <a:t>부가적인 의미</a:t>
            </a:r>
            <a:r>
              <a:rPr lang="ko-KR" altLang="en-US" sz="2400" b="1" dirty="0"/>
              <a:t>를 부여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BD9E3-5CE7-CFA1-2927-1D8C6B2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2833014"/>
            <a:ext cx="9009985" cy="11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static – </a:t>
            </a:r>
            <a:r>
              <a:rPr lang="ko-KR" altLang="en-US" sz="3200" b="1" dirty="0"/>
              <a:t>클래스의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공통적인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멤버변수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초기화 </a:t>
            </a:r>
            <a:r>
              <a:rPr lang="ko-KR" altLang="en-US" sz="2400" b="1" dirty="0" err="1"/>
              <a:t>블럭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D717D-93DF-7F6F-1C52-3FADAC16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2823775"/>
            <a:ext cx="7554685" cy="35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3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final – </a:t>
            </a:r>
            <a:r>
              <a:rPr lang="ko-KR" altLang="en-US" sz="3200" b="1" dirty="0"/>
              <a:t>마지막의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변경될 수 없는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A09F1-AF3A-96B2-C1BE-371DE29E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0" y="2942186"/>
            <a:ext cx="9104959" cy="27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3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생성자로 상수를 초기화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B07F4-97A6-83CC-267C-42F54F4F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" y="2231491"/>
            <a:ext cx="8448441" cy="3037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9794B-E7DB-0DC9-6945-B40B54C58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87" y="5014684"/>
            <a:ext cx="7721600" cy="1473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304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abstract – </a:t>
            </a:r>
            <a:r>
              <a:rPr lang="ko-KR" altLang="en-US" sz="3200" b="1" dirty="0"/>
              <a:t>추상의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미완성의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C0B1B-D0AE-B61A-7A16-AC416C83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3" y="2959727"/>
            <a:ext cx="10277310" cy="1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 – </a:t>
            </a:r>
            <a:r>
              <a:rPr lang="ko-KR" altLang="en-US" sz="3200" b="1" dirty="0"/>
              <a:t>예제</a:t>
            </a:r>
            <a:r>
              <a:rPr lang="en-US" altLang="ko-KR" sz="3200" b="1" dirty="0"/>
              <a:t>7-1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96E3B-FE49-8803-658C-F973B259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257879"/>
            <a:ext cx="49911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7B320-1266-CD24-F07D-D84637D8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22" y="4274458"/>
            <a:ext cx="6642100" cy="187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8D2DD-C05A-979A-E276-0A14817E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07" y="1992086"/>
            <a:ext cx="1696223" cy="1858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E56C0-794C-D3EA-5144-846A7354A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427" y="1807026"/>
            <a:ext cx="3853543" cy="22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3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</a:t>
            </a:r>
            <a:r>
              <a:rPr lang="ko-KR" altLang="en-US" sz="3200" b="1" dirty="0" err="1"/>
              <a:t>제어자</a:t>
            </a:r>
            <a:r>
              <a:rPr lang="en-US" altLang="ko-KR" sz="3200" b="1" dirty="0"/>
              <a:t>(access 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멤버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생성자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8DF38-8794-4639-6EF9-A9B04F25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1" y="2800350"/>
            <a:ext cx="8353879" cy="27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</a:t>
            </a:r>
            <a:r>
              <a:rPr lang="ko-KR" altLang="en-US" sz="3200" b="1" dirty="0" err="1"/>
              <a:t>제어자</a:t>
            </a:r>
            <a:r>
              <a:rPr lang="en-US" altLang="ko-KR" sz="3200" b="1" dirty="0"/>
              <a:t>(access 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멤버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생성자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E52BB-71BF-132F-DEBA-87DBB658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6" y="2701471"/>
            <a:ext cx="9033143" cy="252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EF275-2AEF-8A49-479B-89BDF7FF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435" y="5207906"/>
            <a:ext cx="6496050" cy="9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1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제어자를 이용한 캡슐화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적용 대상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클래스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멤버 변수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메서드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생성자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9D191-49D8-7D02-501F-FC7F194F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7" y="2843893"/>
            <a:ext cx="9058523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2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제어자를 이용한 캡슐화</a:t>
            </a:r>
            <a:endParaRPr lang="en-US" altLang="ko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A7909-B469-54F2-96B6-76CDEFA9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1" y="2745922"/>
            <a:ext cx="7771760" cy="3770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인스턴스 변수는 </a:t>
            </a:r>
            <a:r>
              <a:rPr lang="en-US" altLang="ko-KR" sz="2400" b="1" dirty="0"/>
              <a:t>private, </a:t>
            </a:r>
            <a:r>
              <a:rPr lang="ko-KR" altLang="en-US" sz="2400" b="1" dirty="0"/>
              <a:t>메서드</a:t>
            </a:r>
            <a:r>
              <a:rPr lang="en-US" altLang="ko-KR" sz="2400" b="1" dirty="0"/>
              <a:t>(getter, setter)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public</a:t>
            </a:r>
            <a:endParaRPr lang="en-KR" sz="2400" b="1" dirty="0"/>
          </a:p>
        </p:txBody>
      </p: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0F5B64F-1431-C24C-8F13-C5470AF231A6}"/>
              </a:ext>
            </a:extLst>
          </p:cNvPr>
          <p:cNvGrpSpPr>
            <a:grpSpLocks/>
          </p:cNvGrpSpPr>
          <p:nvPr/>
        </p:nvGrpSpPr>
        <p:grpSpPr bwMode="auto">
          <a:xfrm>
            <a:off x="7863795" y="1603603"/>
            <a:ext cx="4033837" cy="2195512"/>
            <a:chOff x="3061" y="1321"/>
            <a:chExt cx="2541" cy="1383"/>
          </a:xfrm>
        </p:grpSpPr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C3B59126-0461-9370-7940-8C351CD11D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2" y="1321"/>
              <a:ext cx="1520" cy="1383"/>
              <a:chOff x="2925" y="1888"/>
              <a:chExt cx="1520" cy="1383"/>
            </a:xfrm>
          </p:grpSpPr>
          <p:sp>
            <p:nvSpPr>
              <p:cNvPr id="27" name="AutoShape 24">
                <a:extLst>
                  <a:ext uri="{FF2B5EF4-FFF2-40B4-BE49-F238E27FC236}">
                    <a16:creationId xmlns:a16="http://schemas.microsoft.com/office/drawing/2014/main" id="{CB226561-C844-BD4C-7209-042EAFA0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AutoShape 25">
                <a:extLst>
                  <a:ext uri="{FF2B5EF4-FFF2-40B4-BE49-F238E27FC236}">
                    <a16:creationId xmlns:a16="http://schemas.microsoft.com/office/drawing/2014/main" id="{9A6F0821-F42F-2CB7-1A31-19F5B5EC7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115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52C5EC30-5BFA-0416-F4FF-1453AEE01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" y="240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0" name="Oval 27">
                <a:extLst>
                  <a:ext uri="{FF2B5EF4-FFF2-40B4-BE49-F238E27FC236}">
                    <a16:creationId xmlns:a16="http://schemas.microsoft.com/office/drawing/2014/main" id="{4059C6D6-5C0E-B1E6-71E1-053899688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59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1" name="Line 28">
                <a:extLst>
                  <a:ext uri="{FF2B5EF4-FFF2-40B4-BE49-F238E27FC236}">
                    <a16:creationId xmlns:a16="http://schemas.microsoft.com/office/drawing/2014/main" id="{1F1FCD22-E013-8732-6CC6-BDF9E8D87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1888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2" name="Line 29">
                <a:extLst>
                  <a:ext uri="{FF2B5EF4-FFF2-40B4-BE49-F238E27FC236}">
                    <a16:creationId xmlns:a16="http://schemas.microsoft.com/office/drawing/2014/main" id="{8A614A50-CF49-021D-7C13-E637499BE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2296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3" name="Line 30">
                <a:extLst>
                  <a:ext uri="{FF2B5EF4-FFF2-40B4-BE49-F238E27FC236}">
                    <a16:creationId xmlns:a16="http://schemas.microsoft.com/office/drawing/2014/main" id="{3E596D70-5425-67CD-E8F8-8423E5D0C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5" y="2772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4" name="Line 31">
                <a:extLst>
                  <a:ext uri="{FF2B5EF4-FFF2-40B4-BE49-F238E27FC236}">
                    <a16:creationId xmlns:a16="http://schemas.microsoft.com/office/drawing/2014/main" id="{D1FE93C3-8081-BDA3-D071-342D3484E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4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5" name="Line 32">
                <a:extLst>
                  <a:ext uri="{FF2B5EF4-FFF2-40B4-BE49-F238E27FC236}">
                    <a16:creationId xmlns:a16="http://schemas.microsoft.com/office/drawing/2014/main" id="{3CF3636B-08F7-108E-BB71-06FE82144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01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6" name="Line 33">
                <a:extLst>
                  <a:ext uri="{FF2B5EF4-FFF2-40B4-BE49-F238E27FC236}">
                    <a16:creationId xmlns:a16="http://schemas.microsoft.com/office/drawing/2014/main" id="{6146D0CE-ECE4-5AFC-5BE5-B92F4F287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2773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66C8E19F-4B6C-A176-24AC-9FD9DBA2D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3" y="2296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7A31D093-9F53-B72D-DE7F-421675C30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1" y="1888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9" name="Oval 36">
                <a:extLst>
                  <a:ext uri="{FF2B5EF4-FFF2-40B4-BE49-F238E27FC236}">
                    <a16:creationId xmlns:a16="http://schemas.microsoft.com/office/drawing/2014/main" id="{DAF6D632-EEC9-9A02-0B73-E1EC1BB23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273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13" name="Group 37">
              <a:extLst>
                <a:ext uri="{FF2B5EF4-FFF2-40B4-BE49-F238E27FC236}">
                  <a16:creationId xmlns:a16="http://schemas.microsoft.com/office/drawing/2014/main" id="{1AA850B7-9DD7-396E-DFE2-0659468E6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047"/>
              <a:ext cx="589" cy="536"/>
              <a:chOff x="1859" y="1820"/>
              <a:chExt cx="1520" cy="1383"/>
            </a:xfrm>
          </p:grpSpPr>
          <p:sp>
            <p:nvSpPr>
              <p:cNvPr id="14" name="AutoShape 38">
                <a:extLst>
                  <a:ext uri="{FF2B5EF4-FFF2-40B4-BE49-F238E27FC236}">
                    <a16:creationId xmlns:a16="http://schemas.microsoft.com/office/drawing/2014/main" id="{5C98A10C-3909-E286-C5B6-F0ABAFD85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820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5" name="AutoShape 39">
                <a:extLst>
                  <a:ext uri="{FF2B5EF4-FFF2-40B4-BE49-F238E27FC236}">
                    <a16:creationId xmlns:a16="http://schemas.microsoft.com/office/drawing/2014/main" id="{E98B7925-02C8-7849-2207-81D54A100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2047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6" name="Oval 40">
                <a:extLst>
                  <a:ext uri="{FF2B5EF4-FFF2-40B4-BE49-F238E27FC236}">
                    <a16:creationId xmlns:a16="http://schemas.microsoft.com/office/drawing/2014/main" id="{CE13702A-7020-9F55-D265-4476ECF5C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31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7" name="Oval 41">
                <a:extLst>
                  <a:ext uri="{FF2B5EF4-FFF2-40B4-BE49-F238E27FC236}">
                    <a16:creationId xmlns:a16="http://schemas.microsoft.com/office/drawing/2014/main" id="{B254F019-A0BA-E9F1-5B59-894502961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591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8" name="Line 42">
                <a:extLst>
                  <a:ext uri="{FF2B5EF4-FFF2-40B4-BE49-F238E27FC236}">
                    <a16:creationId xmlns:a16="http://schemas.microsoft.com/office/drawing/2014/main" id="{4537AAFD-F78D-BD85-5B7F-43FF962B7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8" y="1820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19" name="Line 43">
                <a:extLst>
                  <a:ext uri="{FF2B5EF4-FFF2-40B4-BE49-F238E27FC236}">
                    <a16:creationId xmlns:a16="http://schemas.microsoft.com/office/drawing/2014/main" id="{C94C42DC-8A78-182B-ABC3-59B49512F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2228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0" name="Line 44">
                <a:extLst>
                  <a:ext uri="{FF2B5EF4-FFF2-40B4-BE49-F238E27FC236}">
                    <a16:creationId xmlns:a16="http://schemas.microsoft.com/office/drawing/2014/main" id="{A999D54B-8247-78DA-AC91-949BEDA93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9" y="2704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1" name="Line 45">
                <a:extLst>
                  <a:ext uri="{FF2B5EF4-FFF2-40B4-BE49-F238E27FC236}">
                    <a16:creationId xmlns:a16="http://schemas.microsoft.com/office/drawing/2014/main" id="{1C4F9657-59B2-29F6-3F11-15A3CAEBA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8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2" name="Line 46">
                <a:extLst>
                  <a:ext uri="{FF2B5EF4-FFF2-40B4-BE49-F238E27FC236}">
                    <a16:creationId xmlns:a16="http://schemas.microsoft.com/office/drawing/2014/main" id="{C729E49F-ECDC-0D3A-0924-9C6D0DBC5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35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3" name="Line 47">
                <a:extLst>
                  <a:ext uri="{FF2B5EF4-FFF2-40B4-BE49-F238E27FC236}">
                    <a16:creationId xmlns:a16="http://schemas.microsoft.com/office/drawing/2014/main" id="{B87DCAF3-7259-03DE-50BB-2C6CB96F9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2705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4" name="Line 48">
                <a:extLst>
                  <a:ext uri="{FF2B5EF4-FFF2-40B4-BE49-F238E27FC236}">
                    <a16:creationId xmlns:a16="http://schemas.microsoft.com/office/drawing/2014/main" id="{4FDBB03D-5B19-B81A-B770-E7E5919D3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7" y="2228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5" name="Line 49">
                <a:extLst>
                  <a:ext uri="{FF2B5EF4-FFF2-40B4-BE49-F238E27FC236}">
                    <a16:creationId xmlns:a16="http://schemas.microsoft.com/office/drawing/2014/main" id="{E4D3A2C7-6F8F-AC00-0AA1-856492CBC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5" y="1820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6" name="Oval 50">
                <a:extLst>
                  <a:ext uri="{FF2B5EF4-FFF2-40B4-BE49-F238E27FC236}">
                    <a16:creationId xmlns:a16="http://schemas.microsoft.com/office/drawing/2014/main" id="{2B305D51-E98B-3E5A-BD34-2D5B93C14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228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BB368C2-AD6B-6D16-BCA1-AE6DDA021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178" y="5132615"/>
            <a:ext cx="7200900" cy="129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82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생성자의 접근 </a:t>
            </a:r>
            <a:r>
              <a:rPr lang="ko-KR" altLang="en-US" sz="3200" b="1" dirty="0" err="1"/>
              <a:t>제어자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private</a:t>
            </a:r>
            <a:r>
              <a:rPr lang="ko-KR" altLang="en-US" sz="2400" b="1" dirty="0">
                <a:solidFill>
                  <a:srgbClr val="FF0000"/>
                </a:solidFill>
              </a:rPr>
              <a:t> 생성자</a:t>
            </a:r>
            <a:r>
              <a:rPr lang="ko-KR" altLang="en-US" sz="2400" b="1" dirty="0"/>
              <a:t>는 외부에서 객체 생성 불가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A2005-B2AA-45EE-AFBB-F9FE7A61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" y="2833978"/>
            <a:ext cx="7790543" cy="3171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E4875-1764-03BA-4F35-A5FDDB40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2073728"/>
            <a:ext cx="3352800" cy="1346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1D324B6-A0E3-971C-9FE0-99A8CB72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49" y="5473700"/>
            <a:ext cx="5422900" cy="1193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298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다형성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참조변수 하나</a:t>
            </a:r>
            <a:r>
              <a:rPr lang="ko-KR" altLang="en-US" sz="3200" b="1" dirty="0"/>
              <a:t>로 </a:t>
            </a:r>
            <a:r>
              <a:rPr lang="ko-KR" altLang="en-US" sz="3200" b="1" dirty="0">
                <a:solidFill>
                  <a:srgbClr val="FF0000"/>
                </a:solidFill>
              </a:rPr>
              <a:t>여러 객체</a:t>
            </a:r>
            <a:r>
              <a:rPr lang="ko-KR" altLang="en-US" sz="3200" b="1" dirty="0"/>
              <a:t>를 다루기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 타입 </a:t>
            </a:r>
            <a:r>
              <a:rPr lang="ko-KR" altLang="en-US" sz="2400" b="1" dirty="0"/>
              <a:t>참조변수로 </a:t>
            </a:r>
            <a:r>
              <a:rPr lang="ko-KR" altLang="en-US" sz="2400" b="1" dirty="0">
                <a:solidFill>
                  <a:srgbClr val="FF0000"/>
                </a:solidFill>
              </a:rPr>
              <a:t>자손 객체</a:t>
            </a:r>
            <a:r>
              <a:rPr lang="ko-KR" altLang="en-US" sz="2400" b="1" dirty="0"/>
              <a:t>를 참조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610F7-C1B1-AAB9-74B6-6CEAD48A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9" y="3055257"/>
            <a:ext cx="6838950" cy="3215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E36FF-5FE8-91F3-3C30-306DE0D1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31" y="2914192"/>
            <a:ext cx="5936342" cy="1375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27">
            <a:extLst>
              <a:ext uri="{FF2B5EF4-FFF2-40B4-BE49-F238E27FC236}">
                <a16:creationId xmlns:a16="http://schemas.microsoft.com/office/drawing/2014/main" id="{81FDDDA6-8C58-EB7D-F94D-8C9AA91C88B7}"/>
              </a:ext>
            </a:extLst>
          </p:cNvPr>
          <p:cNvGrpSpPr>
            <a:grpSpLocks/>
          </p:cNvGrpSpPr>
          <p:nvPr/>
        </p:nvGrpSpPr>
        <p:grpSpPr bwMode="auto">
          <a:xfrm>
            <a:off x="4731884" y="4431619"/>
            <a:ext cx="3875088" cy="1940152"/>
            <a:chOff x="567" y="3203"/>
            <a:chExt cx="2086" cy="998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B7E4FEAF-C467-4571-DD75-93BC14209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" y="3296"/>
              <a:ext cx="2016" cy="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939A28-8093-00A5-B508-AA7ADA3DF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203"/>
              <a:ext cx="2086" cy="47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48CBDE10-0C3B-A552-BABE-64DC694A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793"/>
              <a:ext cx="2086" cy="408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6" name="Line 46">
              <a:extLst>
                <a:ext uri="{FF2B5EF4-FFF2-40B4-BE49-F238E27FC236}">
                  <a16:creationId xmlns:a16="http://schemas.microsoft.com/office/drawing/2014/main" id="{2D115413-0EFD-B3BA-8B83-5195E2257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13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7452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2" name="Picture 40">
            <a:extLst>
              <a:ext uri="{FF2B5EF4-FFF2-40B4-BE49-F238E27FC236}">
                <a16:creationId xmlns:a16="http://schemas.microsoft.com/office/drawing/2014/main" id="{E4405D09-DACB-FB55-B1F4-668DD2D83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9" y="1628322"/>
            <a:ext cx="1756147" cy="217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1">
            <a:extLst>
              <a:ext uri="{FF2B5EF4-FFF2-40B4-BE49-F238E27FC236}">
                <a16:creationId xmlns:a16="http://schemas.microsoft.com/office/drawing/2014/main" id="{5F4CEF60-B0A7-586E-07DD-5E18E925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94" y="4466316"/>
            <a:ext cx="1733279" cy="168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EFFFD-6E2E-2ABE-8586-44EC50A1C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35" y="1113968"/>
            <a:ext cx="41529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16824-5297-E0B9-7335-730F0C8EC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85" y="4066721"/>
            <a:ext cx="4064000" cy="292100"/>
          </a:xfrm>
          <a:prstGeom prst="rect">
            <a:avLst/>
          </a:prstGeom>
        </p:spPr>
      </p:pic>
      <p:grpSp>
        <p:nvGrpSpPr>
          <p:cNvPr id="10" name="Group 91">
            <a:extLst>
              <a:ext uri="{FF2B5EF4-FFF2-40B4-BE49-F238E27FC236}">
                <a16:creationId xmlns:a16="http://schemas.microsoft.com/office/drawing/2014/main" id="{124073F0-E5C6-7FE3-753D-64C101A9E2C9}"/>
              </a:ext>
            </a:extLst>
          </p:cNvPr>
          <p:cNvGrpSpPr>
            <a:grpSpLocks/>
          </p:cNvGrpSpPr>
          <p:nvPr/>
        </p:nvGrpSpPr>
        <p:grpSpPr bwMode="auto">
          <a:xfrm>
            <a:off x="5802090" y="1839687"/>
            <a:ext cx="1476376" cy="1981200"/>
            <a:chOff x="3152" y="1616"/>
            <a:chExt cx="930" cy="1248"/>
          </a:xfrm>
        </p:grpSpPr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2680357C-F399-3CF4-E0FF-431C0F795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1616"/>
              <a:ext cx="908" cy="1248"/>
              <a:chOff x="1292" y="1774"/>
              <a:chExt cx="908" cy="1248"/>
            </a:xfrm>
          </p:grpSpPr>
          <p:sp>
            <p:nvSpPr>
              <p:cNvPr id="44" name="AutoShape 65">
                <a:extLst>
                  <a:ext uri="{FF2B5EF4-FFF2-40B4-BE49-F238E27FC236}">
                    <a16:creationId xmlns:a16="http://schemas.microsoft.com/office/drawing/2014/main" id="{6BE88CE1-6967-574B-6588-1A3C40A82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5" name="AutoShape 66">
                <a:extLst>
                  <a:ext uri="{FF2B5EF4-FFF2-40B4-BE49-F238E27FC236}">
                    <a16:creationId xmlns:a16="http://schemas.microsoft.com/office/drawing/2014/main" id="{9321F2C2-3096-CBBD-17FE-932FF418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6" name="Rectangle 67">
                <a:extLst>
                  <a:ext uri="{FF2B5EF4-FFF2-40B4-BE49-F238E27FC236}">
                    <a16:creationId xmlns:a16="http://schemas.microsoft.com/office/drawing/2014/main" id="{E82AC08C-BB39-70A3-8CAE-F3D93F6CD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2836"/>
                <a:ext cx="385" cy="96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ffectLst>
                <a:prstShdw prst="shdw17" dist="17961" dir="2700000">
                  <a:srgbClr val="5C991F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7" name="AutoShape 68">
                <a:extLst>
                  <a:ext uri="{FF2B5EF4-FFF2-40B4-BE49-F238E27FC236}">
                    <a16:creationId xmlns:a16="http://schemas.microsoft.com/office/drawing/2014/main" id="{83B6BAC6-F65C-6150-91CA-7855C5830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" name="Oval 69">
                <a:extLst>
                  <a:ext uri="{FF2B5EF4-FFF2-40B4-BE49-F238E27FC236}">
                    <a16:creationId xmlns:a16="http://schemas.microsoft.com/office/drawing/2014/main" id="{9B9F239B-BE7B-037C-BCAF-5C7267C19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9" name="Text Box 70">
                <a:extLst>
                  <a:ext uri="{FF2B5EF4-FFF2-40B4-BE49-F238E27FC236}">
                    <a16:creationId xmlns:a16="http://schemas.microsoft.com/office/drawing/2014/main" id="{C2E1EE35-6DB9-11B8-F20F-161D356A4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50" name="Text Box 71">
                <a:extLst>
                  <a:ext uri="{FF2B5EF4-FFF2-40B4-BE49-F238E27FC236}">
                    <a16:creationId xmlns:a16="http://schemas.microsoft.com/office/drawing/2014/main" id="{52736D4A-347C-C9D9-058C-2BFAAC8588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51" name="Text Box 72">
                <a:extLst>
                  <a:ext uri="{FF2B5EF4-FFF2-40B4-BE49-F238E27FC236}">
                    <a16:creationId xmlns:a16="http://schemas.microsoft.com/office/drawing/2014/main" id="{A69F2FEA-7A43-3540-4DF0-722922F8BE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52" name="Text Box 73">
                <a:extLst>
                  <a:ext uri="{FF2B5EF4-FFF2-40B4-BE49-F238E27FC236}">
                    <a16:creationId xmlns:a16="http://schemas.microsoft.com/office/drawing/2014/main" id="{C6EF74F4-6D5A-07C2-76FB-8FA64A2BE4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53" name="Text Box 74">
                <a:extLst>
                  <a:ext uri="{FF2B5EF4-FFF2-40B4-BE49-F238E27FC236}">
                    <a16:creationId xmlns:a16="http://schemas.microsoft.com/office/drawing/2014/main" id="{E84273F4-5189-EFD3-F855-68FB10B03B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800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caption</a:t>
                </a:r>
              </a:p>
            </p:txBody>
          </p:sp>
          <p:sp>
            <p:nvSpPr>
              <p:cNvPr id="54" name="Oval 75">
                <a:extLst>
                  <a:ext uri="{FF2B5EF4-FFF2-40B4-BE49-F238E27FC236}">
                    <a16:creationId xmlns:a16="http://schemas.microsoft.com/office/drawing/2014/main" id="{4CEB4B60-4F8B-C770-D4E8-4B56A282D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3" name="Line 46">
              <a:extLst>
                <a:ext uri="{FF2B5EF4-FFF2-40B4-BE49-F238E27FC236}">
                  <a16:creationId xmlns:a16="http://schemas.microsoft.com/office/drawing/2014/main" id="{59EC5E59-B50A-97E9-7CB2-5EC4956E8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68" name="Group 91">
            <a:extLst>
              <a:ext uri="{FF2B5EF4-FFF2-40B4-BE49-F238E27FC236}">
                <a16:creationId xmlns:a16="http://schemas.microsoft.com/office/drawing/2014/main" id="{5AC54223-5F65-1389-B79A-29614827E704}"/>
              </a:ext>
            </a:extLst>
          </p:cNvPr>
          <p:cNvGrpSpPr>
            <a:grpSpLocks/>
          </p:cNvGrpSpPr>
          <p:nvPr/>
        </p:nvGrpSpPr>
        <p:grpSpPr bwMode="auto">
          <a:xfrm>
            <a:off x="5825448" y="4372429"/>
            <a:ext cx="1474788" cy="1981200"/>
            <a:chOff x="3153" y="1616"/>
            <a:chExt cx="929" cy="1248"/>
          </a:xfrm>
        </p:grpSpPr>
        <p:grpSp>
          <p:nvGrpSpPr>
            <p:cNvPr id="69" name="Group 64">
              <a:extLst>
                <a:ext uri="{FF2B5EF4-FFF2-40B4-BE49-F238E27FC236}">
                  <a16:creationId xmlns:a16="http://schemas.microsoft.com/office/drawing/2014/main" id="{E2D54C49-990D-1DDE-C32C-E46D518187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3" y="1616"/>
              <a:ext cx="907" cy="1248"/>
              <a:chOff x="1293" y="1774"/>
              <a:chExt cx="907" cy="1248"/>
            </a:xfrm>
          </p:grpSpPr>
          <p:sp>
            <p:nvSpPr>
              <p:cNvPr id="72" name="AutoShape 65">
                <a:extLst>
                  <a:ext uri="{FF2B5EF4-FFF2-40B4-BE49-F238E27FC236}">
                    <a16:creationId xmlns:a16="http://schemas.microsoft.com/office/drawing/2014/main" id="{372BA182-0954-C319-57EC-822D19976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3" name="AutoShape 66">
                <a:extLst>
                  <a:ext uri="{FF2B5EF4-FFF2-40B4-BE49-F238E27FC236}">
                    <a16:creationId xmlns:a16="http://schemas.microsoft.com/office/drawing/2014/main" id="{0791AB56-24AF-6395-5E74-693DC71E8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5" name="AutoShape 68">
                <a:extLst>
                  <a:ext uri="{FF2B5EF4-FFF2-40B4-BE49-F238E27FC236}">
                    <a16:creationId xmlns:a16="http://schemas.microsoft.com/office/drawing/2014/main" id="{82DA73B8-276B-CB03-07A0-D0571A7B3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6" name="Oval 69">
                <a:extLst>
                  <a:ext uri="{FF2B5EF4-FFF2-40B4-BE49-F238E27FC236}">
                    <a16:creationId xmlns:a16="http://schemas.microsoft.com/office/drawing/2014/main" id="{87277B69-2819-D29C-83ED-4C1050E08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7" name="Text Box 70">
                <a:extLst>
                  <a:ext uri="{FF2B5EF4-FFF2-40B4-BE49-F238E27FC236}">
                    <a16:creationId xmlns:a16="http://schemas.microsoft.com/office/drawing/2014/main" id="{1257A60B-B0A0-8C59-A2DD-2875E10E1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78" name="Text Box 71">
                <a:extLst>
                  <a:ext uri="{FF2B5EF4-FFF2-40B4-BE49-F238E27FC236}">
                    <a16:creationId xmlns:a16="http://schemas.microsoft.com/office/drawing/2014/main" id="{48FC2C20-1D91-6929-35FB-AF70374FF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79" name="Text Box 72">
                <a:extLst>
                  <a:ext uri="{FF2B5EF4-FFF2-40B4-BE49-F238E27FC236}">
                    <a16:creationId xmlns:a16="http://schemas.microsoft.com/office/drawing/2014/main" id="{889F2790-4AF3-C9BD-0F90-F5AB12D2E4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80" name="Text Box 73">
                <a:extLst>
                  <a:ext uri="{FF2B5EF4-FFF2-40B4-BE49-F238E27FC236}">
                    <a16:creationId xmlns:a16="http://schemas.microsoft.com/office/drawing/2014/main" id="{C212B96F-1360-39D3-268B-F8F1CBFB4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82" name="Oval 75">
                <a:extLst>
                  <a:ext uri="{FF2B5EF4-FFF2-40B4-BE49-F238E27FC236}">
                    <a16:creationId xmlns:a16="http://schemas.microsoft.com/office/drawing/2014/main" id="{0787C773-D619-05D1-607C-84BD66F14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71" name="Line 46">
              <a:extLst>
                <a:ext uri="{FF2B5EF4-FFF2-40B4-BE49-F238E27FC236}">
                  <a16:creationId xmlns:a16="http://schemas.microsoft.com/office/drawing/2014/main" id="{E4AE135E-A171-1102-E66D-07C5A8FE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7CF50E-6BAB-86F4-FAFF-523FF7187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9164" y="4477654"/>
            <a:ext cx="2600778" cy="2133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11B747-4D25-5682-24AC-7C745035C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521" y="1674585"/>
            <a:ext cx="2669215" cy="218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FE8A0A-17F0-524D-BDAB-DB9400BBD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6950" y="2228850"/>
            <a:ext cx="1755945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2A91C2-24AA-C31E-50CC-DBB5BBE7B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650" y="4743450"/>
            <a:ext cx="175594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다형성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참조변수 하나</a:t>
            </a:r>
            <a:r>
              <a:rPr lang="ko-KR" altLang="en-US" sz="3200" b="1" dirty="0"/>
              <a:t>로 </a:t>
            </a:r>
            <a:r>
              <a:rPr lang="ko-KR" altLang="en-US" sz="3200" b="1" dirty="0">
                <a:solidFill>
                  <a:srgbClr val="FF0000"/>
                </a:solidFill>
              </a:rPr>
              <a:t>여러 객체</a:t>
            </a:r>
            <a:r>
              <a:rPr lang="ko-KR" altLang="en-US" sz="3200" b="1" dirty="0"/>
              <a:t>를 다루기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 타입 </a:t>
            </a:r>
            <a:r>
              <a:rPr lang="ko-KR" altLang="en-US" sz="2400" b="1" dirty="0"/>
              <a:t>참조변수로 </a:t>
            </a:r>
            <a:r>
              <a:rPr lang="ko-KR" altLang="en-US" sz="2400" b="1" dirty="0">
                <a:solidFill>
                  <a:srgbClr val="FF0000"/>
                </a:solidFill>
              </a:rPr>
              <a:t>자손 객체</a:t>
            </a:r>
            <a:r>
              <a:rPr lang="ko-KR" altLang="en-US" sz="2400" b="1" dirty="0"/>
              <a:t>를 참조 가능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그 반대는 불가능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AF767-D21C-8E27-FAA0-57652618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28" y="3027640"/>
            <a:ext cx="9952247" cy="470304"/>
          </a:xfrm>
          <a:prstGeom prst="rect">
            <a:avLst/>
          </a:prstGeom>
        </p:spPr>
      </p:pic>
      <p:pic>
        <p:nvPicPr>
          <p:cNvPr id="6" name="Picture 40">
            <a:extLst>
              <a:ext uri="{FF2B5EF4-FFF2-40B4-BE49-F238E27FC236}">
                <a16:creationId xmlns:a16="http://schemas.microsoft.com/office/drawing/2014/main" id="{7E76348C-898A-A57B-57F6-F6E7FA1F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6" y="3703863"/>
            <a:ext cx="2205275" cy="272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68F8DA-0C75-A95A-8F88-CD45A481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043" y="3829048"/>
            <a:ext cx="3987800" cy="2451100"/>
          </a:xfrm>
          <a:prstGeom prst="rect">
            <a:avLst/>
          </a:prstGeom>
        </p:spPr>
      </p:pic>
      <p:grpSp>
        <p:nvGrpSpPr>
          <p:cNvPr id="19" name="Group 91">
            <a:extLst>
              <a:ext uri="{FF2B5EF4-FFF2-40B4-BE49-F238E27FC236}">
                <a16:creationId xmlns:a16="http://schemas.microsoft.com/office/drawing/2014/main" id="{19A05846-F080-91DC-AA41-F77DA1642F61}"/>
              </a:ext>
            </a:extLst>
          </p:cNvPr>
          <p:cNvGrpSpPr>
            <a:grpSpLocks/>
          </p:cNvGrpSpPr>
          <p:nvPr/>
        </p:nvGrpSpPr>
        <p:grpSpPr bwMode="auto">
          <a:xfrm>
            <a:off x="3508834" y="4103913"/>
            <a:ext cx="3690940" cy="1981200"/>
            <a:chOff x="3152" y="1616"/>
            <a:chExt cx="2325" cy="1248"/>
          </a:xfrm>
        </p:grpSpPr>
        <p:grpSp>
          <p:nvGrpSpPr>
            <p:cNvPr id="20" name="Group 64">
              <a:extLst>
                <a:ext uri="{FF2B5EF4-FFF2-40B4-BE49-F238E27FC236}">
                  <a16:creationId xmlns:a16="http://schemas.microsoft.com/office/drawing/2014/main" id="{D1CACBFD-C142-A99D-AFC8-20AFB0DCA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1616"/>
              <a:ext cx="908" cy="1248"/>
              <a:chOff x="1292" y="1774"/>
              <a:chExt cx="908" cy="1248"/>
            </a:xfrm>
          </p:grpSpPr>
          <p:sp>
            <p:nvSpPr>
              <p:cNvPr id="23" name="AutoShape 65">
                <a:extLst>
                  <a:ext uri="{FF2B5EF4-FFF2-40B4-BE49-F238E27FC236}">
                    <a16:creationId xmlns:a16="http://schemas.microsoft.com/office/drawing/2014/main" id="{3BD855EE-07AF-4B75-C268-899EF1782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4" name="AutoShape 66">
                <a:extLst>
                  <a:ext uri="{FF2B5EF4-FFF2-40B4-BE49-F238E27FC236}">
                    <a16:creationId xmlns:a16="http://schemas.microsoft.com/office/drawing/2014/main" id="{CC698C46-745F-0373-4C90-E3FD2189E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5" name="Rectangle 67">
                <a:extLst>
                  <a:ext uri="{FF2B5EF4-FFF2-40B4-BE49-F238E27FC236}">
                    <a16:creationId xmlns:a16="http://schemas.microsoft.com/office/drawing/2014/main" id="{ABC3F9BB-BFE4-D34A-990E-3670ED1B6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2836"/>
                <a:ext cx="385" cy="96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ffectLst>
                <a:prstShdw prst="shdw17" dist="17961" dir="2700000">
                  <a:srgbClr val="5C991F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AutoShape 68">
                <a:extLst>
                  <a:ext uri="{FF2B5EF4-FFF2-40B4-BE49-F238E27FC236}">
                    <a16:creationId xmlns:a16="http://schemas.microsoft.com/office/drawing/2014/main" id="{05D6736B-6B48-1ED3-E19E-57A0FAA9A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7" name="Oval 69">
                <a:extLst>
                  <a:ext uri="{FF2B5EF4-FFF2-40B4-BE49-F238E27FC236}">
                    <a16:creationId xmlns:a16="http://schemas.microsoft.com/office/drawing/2014/main" id="{3291389C-6CF7-EF61-D52E-EE002BCBC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Text Box 70">
                <a:extLst>
                  <a:ext uri="{FF2B5EF4-FFF2-40B4-BE49-F238E27FC236}">
                    <a16:creationId xmlns:a16="http://schemas.microsoft.com/office/drawing/2014/main" id="{34B58FE7-2D79-B42B-0419-8E2AD5C3C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29" name="Text Box 71">
                <a:extLst>
                  <a:ext uri="{FF2B5EF4-FFF2-40B4-BE49-F238E27FC236}">
                    <a16:creationId xmlns:a16="http://schemas.microsoft.com/office/drawing/2014/main" id="{24587AF6-F988-7009-90F2-F03A54D14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30" name="Text Box 72">
                <a:extLst>
                  <a:ext uri="{FF2B5EF4-FFF2-40B4-BE49-F238E27FC236}">
                    <a16:creationId xmlns:a16="http://schemas.microsoft.com/office/drawing/2014/main" id="{F68833E7-9E1C-2B93-3ADC-81DE17958F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31" name="Text Box 73">
                <a:extLst>
                  <a:ext uri="{FF2B5EF4-FFF2-40B4-BE49-F238E27FC236}">
                    <a16:creationId xmlns:a16="http://schemas.microsoft.com/office/drawing/2014/main" id="{D38A25B5-F042-A720-AC07-E23D4326B4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32" name="Text Box 74">
                <a:extLst>
                  <a:ext uri="{FF2B5EF4-FFF2-40B4-BE49-F238E27FC236}">
                    <a16:creationId xmlns:a16="http://schemas.microsoft.com/office/drawing/2014/main" id="{E371B773-BC8D-DD00-DA96-6C99D58AB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800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caption</a:t>
                </a:r>
              </a:p>
            </p:txBody>
          </p:sp>
          <p:sp>
            <p:nvSpPr>
              <p:cNvPr id="33" name="Oval 75">
                <a:extLst>
                  <a:ext uri="{FF2B5EF4-FFF2-40B4-BE49-F238E27FC236}">
                    <a16:creationId xmlns:a16="http://schemas.microsoft.com/office/drawing/2014/main" id="{11E4F4DB-FFB5-0F38-5621-26FD5D58D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CD23C830-9698-519F-A77F-5E1FB9BFA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16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1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참조변수의 </a:t>
            </a:r>
            <a:r>
              <a:rPr lang="ko-KR" altLang="en-US" sz="3200" b="1" dirty="0" err="1"/>
              <a:t>형변환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</a:t>
            </a:r>
            <a:r>
              <a:rPr lang="ko-KR" altLang="en-US" sz="2400" b="1" dirty="0"/>
              <a:t>과 </a:t>
            </a:r>
            <a:r>
              <a:rPr lang="ko-KR" altLang="en-US" sz="2400" b="1" dirty="0">
                <a:solidFill>
                  <a:srgbClr val="FF0000"/>
                </a:solidFill>
              </a:rPr>
              <a:t>자손 </a:t>
            </a:r>
            <a:r>
              <a:rPr lang="ko-KR" altLang="en-US" sz="2400" b="1" dirty="0"/>
              <a:t>관계만 </a:t>
            </a:r>
            <a:r>
              <a:rPr lang="ko-KR" altLang="en-US" sz="2400" b="1" dirty="0" err="1"/>
              <a:t>형변환</a:t>
            </a:r>
            <a:r>
              <a:rPr lang="ko-KR" altLang="en-US" sz="2400" b="1" dirty="0"/>
              <a:t>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3BDDD-9B50-DEE8-4D0C-07381282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2841172"/>
            <a:ext cx="6650713" cy="123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45A5B-937E-6430-B1CA-5B9B200B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957" y="2032000"/>
            <a:ext cx="4085928" cy="2083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D27CD-1E57-37AA-9D87-B5EC2FE5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99" y="4130222"/>
            <a:ext cx="8321691" cy="18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B6FF5-C19A-E56A-7069-A83604A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0" y="1224643"/>
            <a:ext cx="9090085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6C5748-7EB6-B832-3470-9A2BC17A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3356148"/>
            <a:ext cx="5642428" cy="3205778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98A2D7-9567-49F8-AA23-2188FD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195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포함 관계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클래스 안에 참조형 변수 선언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7151C-771A-1D0A-7DCF-869C7DBB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1" y="3923474"/>
            <a:ext cx="8511598" cy="1682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2CE04-B572-F610-745C-0DCB15D3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7" y="2378529"/>
            <a:ext cx="36195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67686-4E0C-5006-7FF0-019271ECC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286" y="2442028"/>
            <a:ext cx="2641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40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B6FF5-C19A-E56A-7069-A83604A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0" y="1224643"/>
            <a:ext cx="9090085" cy="17145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98A2D7-9567-49F8-AA23-2188FD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68751-988E-DF3B-D819-032F2626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15" y="3277461"/>
            <a:ext cx="5762252" cy="33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75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instanceof</a:t>
            </a:r>
            <a:r>
              <a:rPr lang="ko-KR" altLang="en-US" sz="3200" b="1" dirty="0"/>
              <a:t>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 객체의 타입 확인에 사용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instanceof</a:t>
            </a:r>
            <a:r>
              <a:rPr lang="ko-KR" altLang="en-US" sz="2400" b="1" dirty="0"/>
              <a:t>연산의 결과가  </a:t>
            </a:r>
            <a:r>
              <a:rPr lang="en-US" altLang="ko-KR" sz="2400" b="1" dirty="0">
                <a:solidFill>
                  <a:srgbClr val="FF0000"/>
                </a:solidFill>
              </a:rPr>
              <a:t>true</a:t>
            </a:r>
            <a:r>
              <a:rPr lang="ko-KR" altLang="en-US" sz="2400" b="1" dirty="0"/>
              <a:t>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OK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44922-9DFE-A8F3-6E4D-233200A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26" y="2998470"/>
            <a:ext cx="6411957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200085-278D-253B-2E9C-1D8BD3A1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75" y="1099380"/>
            <a:ext cx="7772400" cy="51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59FD6-42A2-4BA2-6040-E90AAA5F2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34" y="5299376"/>
            <a:ext cx="3255500" cy="1486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407F1-90A4-0D31-F879-236A0A8B1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889" y="1599596"/>
            <a:ext cx="1426373" cy="2368800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0C9FC5-C108-AB26-631A-C3A6A90E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CF4E-CB3E-57CD-E170-27A6C6E44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410" y="1586541"/>
            <a:ext cx="3414590" cy="23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instanceof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instanceof</a:t>
            </a:r>
            <a:r>
              <a:rPr lang="ko-KR" altLang="en-US" sz="2400" b="1" dirty="0"/>
              <a:t>연산 이후의 </a:t>
            </a:r>
            <a:r>
              <a:rPr lang="ko-KR" altLang="en-US" sz="24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2400" b="1" dirty="0">
                <a:solidFill>
                  <a:srgbClr val="FF0000"/>
                </a:solidFill>
              </a:rPr>
              <a:t> 생략 </a:t>
            </a:r>
            <a:r>
              <a:rPr lang="ko-KR" altLang="en-US" sz="2400" b="1" dirty="0"/>
              <a:t>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600B7-3781-1998-8EDF-C5DE1616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1" y="2796912"/>
            <a:ext cx="7772400" cy="143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18F1C-1FA1-D398-D456-E095710C1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4255280"/>
            <a:ext cx="7772400" cy="1389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AD120-4A27-1381-BA82-C93026F0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2" y="5818271"/>
            <a:ext cx="7620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3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switch</a:t>
            </a:r>
            <a:r>
              <a:rPr lang="ko-KR" altLang="en-US" sz="3200" b="1" dirty="0"/>
              <a:t>문을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조건식이 </a:t>
            </a:r>
            <a:r>
              <a:rPr lang="ko-KR" altLang="en-US" sz="2400" b="1" dirty="0">
                <a:solidFill>
                  <a:srgbClr val="FF0000"/>
                </a:solidFill>
              </a:rPr>
              <a:t>참조변수</a:t>
            </a:r>
            <a:r>
              <a:rPr lang="ko-KR" altLang="en-US" sz="2400" b="1" dirty="0"/>
              <a:t>일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모든 경우의 수를 처리</a:t>
            </a:r>
            <a:r>
              <a:rPr lang="ko-KR" altLang="en-US" sz="2400" b="1" dirty="0"/>
              <a:t>해야</a:t>
            </a:r>
            <a:r>
              <a:rPr lang="en-US" altLang="ko-KR" sz="2400" b="1" dirty="0"/>
              <a:t>(null</a:t>
            </a:r>
            <a:r>
              <a:rPr lang="ko-KR" altLang="en-US" sz="2400" b="1" dirty="0"/>
              <a:t>인 경우 제외</a:t>
            </a:r>
            <a:r>
              <a:rPr lang="en-US" altLang="ko-KR" sz="2400" b="1" dirty="0"/>
              <a:t>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C580E-6995-9397-640E-0787E5A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83" y="2731286"/>
            <a:ext cx="5639067" cy="3614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22429-708E-7D3D-A649-0C6A9561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598680"/>
            <a:ext cx="6972300" cy="2015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81F60-9653-BFE0-DCDF-7128A43B4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0" y="2919735"/>
            <a:ext cx="6604000" cy="11891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533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switch</a:t>
            </a:r>
            <a:r>
              <a:rPr lang="ko-KR" altLang="en-US" sz="3200" b="1" dirty="0"/>
              <a:t>문을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case</a:t>
            </a:r>
            <a:r>
              <a:rPr lang="ko-KR" altLang="en-US" sz="2400" b="1" dirty="0"/>
              <a:t>의 순서에 주의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조상 타입의 </a:t>
            </a:r>
            <a:r>
              <a:rPr lang="en-US" altLang="ko-KR" sz="2400" b="1" dirty="0"/>
              <a:t>case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자손 타입의 </a:t>
            </a:r>
            <a:r>
              <a:rPr lang="en-US" altLang="ko-KR" sz="2400" b="1" dirty="0">
                <a:solidFill>
                  <a:srgbClr val="FF0000"/>
                </a:solidFill>
              </a:rPr>
              <a:t>case</a:t>
            </a:r>
            <a:r>
              <a:rPr lang="ko-KR" altLang="en-US" sz="2400" b="1" dirty="0">
                <a:solidFill>
                  <a:srgbClr val="FF0000"/>
                </a:solidFill>
              </a:rPr>
              <a:t>보다 아래</a:t>
            </a:r>
            <a:r>
              <a:rPr lang="ko-KR" altLang="en-US" sz="2400" b="1" dirty="0"/>
              <a:t>에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37939-F301-73AA-7FA4-6FB133A8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24908"/>
            <a:ext cx="8486071" cy="27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3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case-when – case</a:t>
            </a:r>
            <a:r>
              <a:rPr lang="ko-KR" altLang="en-US" sz="3200" b="1" dirty="0"/>
              <a:t>에 중첩된 </a:t>
            </a:r>
            <a:r>
              <a:rPr lang="en-US" altLang="ko-KR" sz="3200" b="1" dirty="0"/>
              <a:t>if</a:t>
            </a:r>
            <a:r>
              <a:rPr lang="ko-KR" altLang="en-US" sz="3200" b="1" dirty="0"/>
              <a:t>문을 처리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BE75B-C494-119D-FE5A-D9F9602C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5" y="2303721"/>
            <a:ext cx="4201612" cy="362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8B6B8-76C3-B3D0-7AD4-F1A58FF04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66" y="2227048"/>
            <a:ext cx="6952285" cy="26966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084FA328-C7DB-C49A-C4DF-66E5E83BDF44}"/>
              </a:ext>
            </a:extLst>
          </p:cNvPr>
          <p:cNvSpPr/>
          <p:nvPr/>
        </p:nvSpPr>
        <p:spPr>
          <a:xfrm rot="16200000">
            <a:off x="4990235" y="3250531"/>
            <a:ext cx="435428" cy="53702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38105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E8C21-9E49-FF2E-63AF-19CBC543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2754024"/>
            <a:ext cx="4942114" cy="3617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DE0151-D75C-5FE2-B03E-8E3BBA6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93" y="2697842"/>
            <a:ext cx="4298978" cy="22240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5CD276-D46A-DEA4-C743-68F2E857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02" y="4682784"/>
            <a:ext cx="1892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0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0DD97-0529-7131-F2E3-9B553EAF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2" y="2731184"/>
            <a:ext cx="5143437" cy="2347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E8CA0-FBE4-5F55-9444-A4F7C8FC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87" y="2730793"/>
            <a:ext cx="4464415" cy="2403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90FC-61DE-F2D4-14F4-65651E13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58" y="4851596"/>
            <a:ext cx="190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6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0DD97-0529-7131-F2E3-9B553EAF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2" y="2731184"/>
            <a:ext cx="5143437" cy="2347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E8CA0-FBE4-5F55-9444-A4F7C8FC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87" y="2730793"/>
            <a:ext cx="4464415" cy="2403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90FC-61DE-F2D4-14F4-65651E13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58" y="4851596"/>
            <a:ext cx="190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상속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포함</a:t>
            </a:r>
            <a:r>
              <a:rPr lang="en-US" altLang="ko-KR" sz="3200" b="1" dirty="0"/>
              <a:t>?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4BEFD-4546-D8D6-E39D-3F12D9A1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227519"/>
            <a:ext cx="8703890" cy="169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51704-9FAD-3507-A4BD-2A6FF46E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858" y="1396999"/>
            <a:ext cx="26416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2260-2DA8-9F4C-BE2B-B21E617A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34" y="4109357"/>
            <a:ext cx="7301595" cy="973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E5027-64CD-B5ED-1BA5-44F271FA2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85" y="5228771"/>
            <a:ext cx="6446158" cy="9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4D18-03A7-4C1E-C678-F50C0ED9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1" y="2663998"/>
            <a:ext cx="5635380" cy="39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6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매개변수의 </a:t>
            </a:r>
            <a:r>
              <a:rPr lang="ko-KR" altLang="en-US" sz="3200" b="1" dirty="0" err="1"/>
              <a:t>다형성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참조형 매개변수</a:t>
            </a:r>
            <a:r>
              <a:rPr lang="ko-KR" altLang="en-US" sz="2400" b="1" dirty="0"/>
              <a:t>에 </a:t>
            </a:r>
            <a:r>
              <a:rPr lang="ko-KR" altLang="en-US" sz="2400" b="1" dirty="0">
                <a:solidFill>
                  <a:srgbClr val="FF0000"/>
                </a:solidFill>
              </a:rPr>
              <a:t>자신 </a:t>
            </a:r>
            <a:r>
              <a:rPr lang="en-US" altLang="ko-KR" sz="2400" b="1" dirty="0">
                <a:solidFill>
                  <a:srgbClr val="FF0000"/>
                </a:solidFill>
              </a:rPr>
              <a:t>or</a:t>
            </a:r>
            <a:r>
              <a:rPr lang="ko-KR" altLang="en-US" sz="2400" b="1" dirty="0">
                <a:solidFill>
                  <a:srgbClr val="FF0000"/>
                </a:solidFill>
              </a:rPr>
              <a:t> 자손 타입</a:t>
            </a:r>
            <a:r>
              <a:rPr lang="ko-KR" altLang="en-US" sz="2400" b="1" dirty="0"/>
              <a:t>의 객체 대입 가능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18B53-BBBA-E893-14AC-E04CF01B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67" y="2742909"/>
            <a:ext cx="4622800" cy="384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84D26-17C8-E96F-0129-693A3DB5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14" y="2744568"/>
            <a:ext cx="4845440" cy="11923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B3A13-2EA2-D876-37DC-67B51461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247" y="4072792"/>
            <a:ext cx="4845440" cy="10623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394F48A-9C4B-9B4D-51B7-F5B9B8FD284B}"/>
              </a:ext>
            </a:extLst>
          </p:cNvPr>
          <p:cNvSpPr/>
          <p:nvPr/>
        </p:nvSpPr>
        <p:spPr>
          <a:xfrm>
            <a:off x="7705299" y="3812346"/>
            <a:ext cx="435428" cy="52050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DF85B-88BE-E850-CE9A-ADB3F060D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172" y="5342012"/>
            <a:ext cx="4832447" cy="1005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9805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하나의 배열</a:t>
            </a:r>
            <a:r>
              <a:rPr lang="ko-KR" altLang="en-US" sz="3200" b="1" dirty="0"/>
              <a:t>에 </a:t>
            </a:r>
            <a:r>
              <a:rPr lang="ko-KR" altLang="en-US" sz="3200" b="1" dirty="0">
                <a:solidFill>
                  <a:srgbClr val="FF0000"/>
                </a:solidFill>
              </a:rPr>
              <a:t>여러 종류</a:t>
            </a:r>
            <a:r>
              <a:rPr lang="ko-KR" altLang="en-US" sz="3200" b="1" dirty="0"/>
              <a:t>의 객체를 저장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참조형 매개변수</a:t>
            </a:r>
            <a:r>
              <a:rPr lang="ko-KR" altLang="en-US" sz="2400" b="1" dirty="0"/>
              <a:t>에 </a:t>
            </a:r>
            <a:r>
              <a:rPr lang="ko-KR" altLang="en-US" sz="2400" b="1" dirty="0">
                <a:solidFill>
                  <a:srgbClr val="FF0000"/>
                </a:solidFill>
              </a:rPr>
              <a:t>자신 </a:t>
            </a:r>
            <a:r>
              <a:rPr lang="en-US" altLang="ko-KR" sz="2400" b="1" dirty="0">
                <a:solidFill>
                  <a:srgbClr val="FF0000"/>
                </a:solidFill>
              </a:rPr>
              <a:t>or</a:t>
            </a:r>
            <a:r>
              <a:rPr lang="ko-KR" altLang="en-US" sz="2400" b="1" dirty="0">
                <a:solidFill>
                  <a:srgbClr val="FF0000"/>
                </a:solidFill>
              </a:rPr>
              <a:t> 자손 타입</a:t>
            </a:r>
            <a:r>
              <a:rPr lang="ko-KR" altLang="en-US" sz="2400" b="1" dirty="0"/>
              <a:t>의 객체 대입 가능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1DE4C-E47C-1944-2777-65D6B754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6" y="2786672"/>
            <a:ext cx="4186135" cy="1152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F0E23-BBDA-4E28-1343-3192647B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6" y="4252057"/>
            <a:ext cx="7295936" cy="14734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756302C-013B-DB7A-51C5-00A85D8CAEF3}"/>
              </a:ext>
            </a:extLst>
          </p:cNvPr>
          <p:cNvSpPr/>
          <p:nvPr/>
        </p:nvSpPr>
        <p:spPr>
          <a:xfrm>
            <a:off x="4413459" y="3826414"/>
            <a:ext cx="435428" cy="52050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19397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하나의 배열</a:t>
            </a:r>
            <a:r>
              <a:rPr lang="ko-KR" altLang="en-US" sz="3200" b="1" dirty="0"/>
              <a:t>에 </a:t>
            </a:r>
            <a:r>
              <a:rPr lang="ko-KR" altLang="en-US" sz="3200" b="1" dirty="0">
                <a:solidFill>
                  <a:srgbClr val="FF0000"/>
                </a:solidFill>
              </a:rPr>
              <a:t>여러 종류</a:t>
            </a:r>
            <a:r>
              <a:rPr lang="ko-KR" altLang="en-US" sz="3200" b="1" dirty="0"/>
              <a:t>의 객체를 저장</a:t>
            </a:r>
            <a:endParaRPr lang="en-US" altLang="ko-KR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8EF155-6212-5D9D-447E-CAAFAAAD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27" y="2241851"/>
            <a:ext cx="8326151" cy="4201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A41816-818C-1D31-2BEE-B8463835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82" y="1619152"/>
            <a:ext cx="3759200" cy="1397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098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</a:t>
            </a:r>
            <a:r>
              <a:rPr lang="en-US" altLang="ko-KR" sz="3200" b="1" dirty="0"/>
              <a:t>(abstract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미완성 설계도</a:t>
            </a:r>
            <a:r>
              <a:rPr lang="en-US" altLang="ko-KR" sz="2400" b="1" dirty="0"/>
              <a:t>(template), </a:t>
            </a:r>
            <a:r>
              <a:rPr lang="ko-KR" altLang="en-US" sz="2400" b="1" dirty="0"/>
              <a:t>추상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미완성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몸통</a:t>
            </a:r>
            <a:r>
              <a:rPr lang="en-US" altLang="ko-KR" sz="2400" b="1" dirty="0"/>
              <a:t>x)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가진 클래스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0826-AE9A-16DC-A870-25CDAF42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6" y="2916018"/>
            <a:ext cx="8001754" cy="31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7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01B5-D19D-E63E-B8E3-2CF3EC77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3" y="1242954"/>
            <a:ext cx="7859487" cy="52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43415-818B-BC67-EE7B-AA7939DDE045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클래스의 작성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513B3-280D-FDB1-50C2-E5C5C72D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6" y="2290130"/>
            <a:ext cx="10306106" cy="127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CAB7F-2696-3377-7E4E-03A18583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6" y="3525282"/>
            <a:ext cx="10381400" cy="13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6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</a:t>
            </a:r>
            <a:r>
              <a:rPr lang="en-US" altLang="ko-KR" sz="3200" b="1" dirty="0"/>
              <a:t>(abstract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미완성 설계도</a:t>
            </a:r>
            <a:r>
              <a:rPr lang="en-US" altLang="ko-KR" sz="2400" b="1" dirty="0"/>
              <a:t>(template), </a:t>
            </a:r>
            <a:r>
              <a:rPr lang="ko-KR" altLang="en-US" sz="2400" b="1" dirty="0"/>
              <a:t>추상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미완성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가진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객체 생성</a:t>
            </a:r>
            <a:r>
              <a:rPr lang="en-US" altLang="ko-KR" sz="2400" b="1" dirty="0"/>
              <a:t>x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0826-AE9A-16DC-A870-25CDAF42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6" y="2916018"/>
            <a:ext cx="8001754" cy="31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37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DFE59-78DE-D325-608B-09330B42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70" y="1153551"/>
            <a:ext cx="6859781" cy="570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AF064-803F-F4B7-48E7-99011A3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27" y="2080748"/>
            <a:ext cx="4442084" cy="18441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1153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62A7F-8C15-625D-1D70-C760998C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" y="1455489"/>
            <a:ext cx="5548569" cy="47202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9C688-7F32-AC67-1CA0-70304FD8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52" y="1608211"/>
            <a:ext cx="3924300" cy="1193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FE380-C20A-59ED-AE75-84B2F53D9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472" y="2932430"/>
            <a:ext cx="5307916" cy="31055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1A8340B2-0B30-ECC6-82B2-28D379E2C230}"/>
              </a:ext>
            </a:extLst>
          </p:cNvPr>
          <p:cNvSpPr/>
          <p:nvPr/>
        </p:nvSpPr>
        <p:spPr>
          <a:xfrm rot="16200000">
            <a:off x="5948157" y="1862768"/>
            <a:ext cx="435428" cy="68401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6C7237B-0BE7-826C-0BBA-8FDE9CA619C5}"/>
              </a:ext>
            </a:extLst>
          </p:cNvPr>
          <p:cNvSpPr/>
          <p:nvPr/>
        </p:nvSpPr>
        <p:spPr>
          <a:xfrm rot="16200000">
            <a:off x="5926386" y="4159654"/>
            <a:ext cx="435428" cy="68401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37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예제</a:t>
            </a:r>
            <a:r>
              <a:rPr lang="en-US" altLang="ko-KR" sz="3200" b="1" dirty="0"/>
              <a:t>7-3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24239-E4E6-5D51-369E-761DD86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99968"/>
            <a:ext cx="8327572" cy="2750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E1D9E-7017-FE2C-A0AD-715E5DAA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49" y="1420586"/>
            <a:ext cx="3464378" cy="1094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9F86C9-6CF9-283B-3F4A-A21A7A28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14" y="2254249"/>
            <a:ext cx="3175000" cy="954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21BA7-433C-D942-84D1-A6F62CE8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54" y="4342918"/>
            <a:ext cx="4985658" cy="24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3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A35A-CC1B-7666-E706-42D45ED2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84" y="1399720"/>
            <a:ext cx="7691776" cy="263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E58E6-59E6-6536-4040-F61BCEE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0" y="4350379"/>
            <a:ext cx="6870284" cy="23121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AA524-86AB-8083-4E6F-1CA99F3A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426" y="1073639"/>
            <a:ext cx="4433374" cy="13486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243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대상</a:t>
            </a:r>
            <a:r>
              <a:rPr lang="en-US" altLang="ko-KR" sz="2400" b="1" dirty="0"/>
              <a:t>(face)</a:t>
            </a:r>
            <a:r>
              <a:rPr lang="ko-KR" altLang="en-US" sz="2400" b="1" dirty="0"/>
              <a:t> 사이의 중간</a:t>
            </a:r>
            <a:r>
              <a:rPr lang="en-US" altLang="ko-KR" sz="2400" b="1" dirty="0"/>
              <a:t>(inter)</a:t>
            </a:r>
            <a:r>
              <a:rPr lang="ko-KR" altLang="en-US" sz="2400" b="1" dirty="0"/>
              <a:t> 역할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껍데기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표준</a:t>
            </a:r>
            <a:endParaRPr lang="en-KR" sz="2400" b="1" dirty="0"/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F0177647-08EE-F096-A445-A878F85D2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43" y="487535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인스턴스를 생성할 수 없고</a:t>
            </a:r>
            <a:r>
              <a:rPr lang="en-US" altLang="ko-KR" sz="1800">
                <a:latin typeface="견명조" pitchFamily="18" charset="-127"/>
              </a:rPr>
              <a:t>, </a:t>
            </a:r>
            <a:r>
              <a:rPr lang="ko-KR" altLang="en-US" sz="1800">
                <a:latin typeface="견명조" pitchFamily="18" charset="-127"/>
              </a:rPr>
              <a:t>클래스 작성에 도움을 줄 목적으로 사용된다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9108366D-4F24-74C9-59A4-E026E6C08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43" y="357360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일종의 추상클래스</a:t>
            </a:r>
            <a:r>
              <a:rPr lang="en-US" altLang="ko-KR" sz="1800">
                <a:latin typeface="견명조" pitchFamily="18" charset="-127"/>
              </a:rPr>
              <a:t>. </a:t>
            </a:r>
            <a:r>
              <a:rPr lang="ko-KR" altLang="en-US" sz="1800">
                <a:latin typeface="견명조" pitchFamily="18" charset="-127"/>
              </a:rPr>
              <a:t>추상클래스</a:t>
            </a:r>
            <a:r>
              <a:rPr lang="en-US" altLang="ko-KR" sz="1800">
                <a:latin typeface="견명조" pitchFamily="18" charset="-127"/>
              </a:rPr>
              <a:t>(</a:t>
            </a:r>
            <a:r>
              <a:rPr lang="ko-KR" altLang="en-US" sz="1800">
                <a:latin typeface="견명조" pitchFamily="18" charset="-127"/>
              </a:rPr>
              <a:t>미완성 설계도</a:t>
            </a:r>
            <a:r>
              <a:rPr lang="en-US" altLang="ko-KR" sz="1800">
                <a:latin typeface="견명조" pitchFamily="18" charset="-127"/>
              </a:rPr>
              <a:t>)</a:t>
            </a:r>
            <a:r>
              <a:rPr lang="ko-KR" altLang="en-US" sz="1800">
                <a:latin typeface="견명조" pitchFamily="18" charset="-127"/>
              </a:rPr>
              <a:t>보다 추상화 정도가 높다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7E550F0-5DB9-02DB-1CE9-2DD12DDCA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43" y="400540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실제 구현된 것이 전혀 없는 기본 설계도</a:t>
            </a:r>
            <a:r>
              <a:rPr lang="en-US" altLang="ko-KR" sz="1800">
                <a:latin typeface="견명조" pitchFamily="18" charset="-127"/>
              </a:rPr>
              <a:t>.(</a:t>
            </a:r>
            <a:r>
              <a:rPr lang="ko-KR" altLang="en-US" sz="1800">
                <a:latin typeface="견명조" pitchFamily="18" charset="-127"/>
              </a:rPr>
              <a:t>알맹이 없는 껍데기</a:t>
            </a:r>
            <a:r>
              <a:rPr lang="en-US" altLang="ko-KR" sz="1800">
                <a:latin typeface="견명조" pitchFamily="18" charset="-127"/>
              </a:rPr>
              <a:t>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3029F0F5-E876-17F6-23CE-D6547361D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43" y="4437201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추상메서드와 상수만을 멤버로 가질 수 있다.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CDDB310-C700-681A-4AD5-B07CE90CD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43" y="5330963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견명조" pitchFamily="18" charset="-127"/>
              </a:rPr>
              <a:t>  - </a:t>
            </a:r>
            <a:r>
              <a:rPr lang="ko-KR" altLang="en-US" sz="1800">
                <a:latin typeface="견명조" pitchFamily="18" charset="-127"/>
              </a:rPr>
              <a:t>미리 정해진 규칙에 맞게 구현하도록 표준을 제시하는 데 사용된다</a:t>
            </a:r>
            <a:r>
              <a:rPr lang="en-US" altLang="ko-KR" sz="1800">
                <a:latin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480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작성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93507-2E2B-25C5-DA81-F93382E1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" y="2778562"/>
            <a:ext cx="6216995" cy="1413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추상 메서드 </a:t>
            </a:r>
            <a:r>
              <a:rPr lang="en-US" altLang="ko-KR" sz="2400" b="1" dirty="0">
                <a:solidFill>
                  <a:srgbClr val="FF0000"/>
                </a:solidFill>
              </a:rPr>
              <a:t>(public abstract)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상수</a:t>
            </a:r>
            <a:r>
              <a:rPr lang="en-US" altLang="ko-KR" sz="2400" b="1" dirty="0"/>
              <a:t>(public static)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AF536-1858-CE57-BA18-92B188DFD2B5}"/>
              </a:ext>
            </a:extLst>
          </p:cNvPr>
          <p:cNvSpPr txBox="1"/>
          <p:nvPr/>
        </p:nvSpPr>
        <p:spPr>
          <a:xfrm>
            <a:off x="845491" y="445673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JDK 8</a:t>
            </a:r>
            <a:r>
              <a:rPr lang="ko-KR" altLang="en-US" sz="2400" b="1" dirty="0" err="1"/>
              <a:t>부터</a:t>
            </a:r>
            <a:r>
              <a:rPr lang="ko-KR" altLang="en-US" sz="2400" b="1" dirty="0"/>
              <a:t> 디폴트 메서드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static</a:t>
            </a:r>
            <a:r>
              <a:rPr lang="ko-KR" altLang="en-US" sz="2400" b="1" dirty="0"/>
              <a:t>메서드 허용</a:t>
            </a:r>
            <a:endParaRPr lang="en-KR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E9205-2DA5-3129-4F3C-F3ED71D44D17}"/>
              </a:ext>
            </a:extLst>
          </p:cNvPr>
          <p:cNvSpPr txBox="1"/>
          <p:nvPr/>
        </p:nvSpPr>
        <p:spPr>
          <a:xfrm>
            <a:off x="845491" y="49810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JDK 9</a:t>
            </a:r>
            <a:r>
              <a:rPr lang="ko-KR" altLang="en-US" sz="2400" b="1" dirty="0" err="1"/>
              <a:t>부터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private</a:t>
            </a:r>
            <a:r>
              <a:rPr lang="ko-KR" altLang="en-US" sz="2400" b="1" dirty="0"/>
              <a:t>메서드 허용</a:t>
            </a:r>
            <a:endParaRPr lang="en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920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상속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다중 상속 </a:t>
            </a:r>
            <a:r>
              <a:rPr lang="en-US" altLang="ko-KR" sz="3200" b="1" dirty="0"/>
              <a:t>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Object</a:t>
            </a:r>
            <a:r>
              <a:rPr lang="ko-KR" altLang="en-US" sz="2400" b="1" dirty="0"/>
              <a:t>와 같은 </a:t>
            </a:r>
            <a:r>
              <a:rPr lang="ko-KR" altLang="en-US" sz="2400" b="1" dirty="0">
                <a:solidFill>
                  <a:srgbClr val="FF0000"/>
                </a:solidFill>
              </a:rPr>
              <a:t>최고 조상은 없음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4FE6F-FFAA-AC1F-94E2-92402C85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6" y="2867989"/>
            <a:ext cx="6669260" cy="29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8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구현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implements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구현하는 인터페이스의 </a:t>
            </a:r>
            <a:r>
              <a:rPr lang="ko-KR" altLang="en-US" sz="2400" b="1" dirty="0">
                <a:solidFill>
                  <a:srgbClr val="FF0000"/>
                </a:solidFill>
              </a:rPr>
              <a:t>추상 메서드 몸통 만들기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23B02-09AD-26DE-F302-6C93CB0E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09" y="2793173"/>
            <a:ext cx="6654800" cy="214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4A36F-AAB2-821A-74D5-7148F38B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02" y="5256417"/>
            <a:ext cx="6438900" cy="850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E1FA76-683A-0AB4-4F2D-3CF1889FE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533" y="1857238"/>
            <a:ext cx="3812626" cy="116425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0337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인터페이스를 이용한 </a:t>
            </a:r>
            <a:r>
              <a:rPr lang="ko-KR" altLang="en-US" sz="3200" b="1" dirty="0" err="1"/>
              <a:t>다형성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구현 클래스는 인터페이스 타입으로 </a:t>
            </a:r>
            <a:r>
              <a:rPr lang="ko-KR" altLang="en-US" sz="2400" b="1" dirty="0" err="1"/>
              <a:t>형변환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instanceof</a:t>
            </a:r>
            <a:r>
              <a:rPr lang="ko-KR" altLang="en-US" sz="2400" b="1" dirty="0"/>
              <a:t>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E6306-ADA1-2520-7A13-D70B5E15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4" y="4194314"/>
            <a:ext cx="6071981" cy="547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F8D79-AF75-3D73-9832-12B26F0AD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76" y="2871857"/>
            <a:ext cx="6515376" cy="117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5A0DD2-DFFA-A534-87C6-3DCB72A6E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4929256"/>
            <a:ext cx="8057304" cy="8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10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 타입의 매개변수와 반환타입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인터페이스를 구현한 클래스의 객체를 대입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314B6-5103-7437-EEE5-776083A1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89" y="4552120"/>
            <a:ext cx="7921034" cy="1769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07BFC-E60D-9936-686E-B5A7618B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4" y="2763907"/>
            <a:ext cx="5932046" cy="15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2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r>
              <a:rPr lang="en-US" altLang="ko-KR" sz="3200" b="1" dirty="0"/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서로 관계없는 클래스들을 관계 </a:t>
            </a:r>
            <a:r>
              <a:rPr lang="ko-KR" altLang="en-US" sz="2400" b="1" dirty="0" err="1"/>
              <a:t>맺어주기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0292-18EE-678A-E1F5-EF95EFDE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29" y="3104874"/>
            <a:ext cx="4930425" cy="23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40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r>
              <a:rPr lang="en-US" altLang="ko-KR" sz="3200" b="1" dirty="0"/>
              <a:t>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서로 관계없는 클래스들을 관계 </a:t>
            </a:r>
            <a:r>
              <a:rPr lang="ko-KR" altLang="en-US" sz="2400" b="1" dirty="0" err="1"/>
              <a:t>맺어주기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259B7-D6D2-463C-3EFB-5C048484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57" y="3313595"/>
            <a:ext cx="3581240" cy="16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32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F179F0-E2A0-B096-5822-3E30F4E8A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4433457"/>
            <a:ext cx="3916846" cy="19643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r>
              <a:rPr lang="en-US" altLang="ko-KR" sz="3200" b="1" dirty="0"/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선언과 구현의 분리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개발시간 단축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변경에 유리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42BD3-7CFC-EDC9-3C62-64927B3D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28" y="5057359"/>
            <a:ext cx="41275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8411A-865E-53F0-E841-69BA46E64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243" y="2951073"/>
            <a:ext cx="6970644" cy="15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예제</a:t>
            </a:r>
            <a:r>
              <a:rPr lang="en-US" altLang="ko-KR" sz="3200" b="1" dirty="0"/>
              <a:t>7-3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24239-E4E6-5D51-369E-761DD86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99968"/>
            <a:ext cx="8327572" cy="2750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E1D9E-7017-FE2C-A0AD-715E5DAA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49" y="1420586"/>
            <a:ext cx="3464378" cy="1094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9F86C9-6CF9-283B-3F4A-A21A7A28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14" y="2254249"/>
            <a:ext cx="3175000" cy="954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343B1-15C4-272F-F016-5E9FA8B73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572" y="4302423"/>
            <a:ext cx="5138057" cy="2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2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r>
              <a:rPr lang="en-US" altLang="ko-KR" sz="3200" b="1" dirty="0"/>
              <a:t>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선언과 구현의 분리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개발시간 단축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변경에 유리</a:t>
            </a:r>
            <a:endParaRPr lang="en-K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6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  <a:r>
              <a:rPr lang="ko-KR" altLang="en-US" sz="3200" b="1" dirty="0"/>
              <a:t>의 이해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대상</a:t>
            </a:r>
            <a:r>
              <a:rPr lang="en-US" altLang="ko-KR" sz="2400" b="1" dirty="0"/>
              <a:t>(face)</a:t>
            </a:r>
            <a:r>
              <a:rPr lang="ko-KR" altLang="en-US" sz="2400" b="1" dirty="0"/>
              <a:t> 사이의 중간</a:t>
            </a:r>
            <a:r>
              <a:rPr lang="en-US" altLang="ko-KR" sz="2400" b="1" dirty="0"/>
              <a:t>(inter)</a:t>
            </a:r>
            <a:r>
              <a:rPr lang="ko-KR" altLang="en-US" sz="2400" b="1" dirty="0"/>
              <a:t> 역할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껍데기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표준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BBD89-EB39-8522-C68A-E871CF9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60" y="3401315"/>
            <a:ext cx="158261" cy="215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4B37B-E270-746F-6A5B-63F68D0224F4}"/>
              </a:ext>
            </a:extLst>
          </p:cNvPr>
          <p:cNvSpPr txBox="1"/>
          <p:nvPr/>
        </p:nvSpPr>
        <p:spPr>
          <a:xfrm>
            <a:off x="2938680" y="2912014"/>
            <a:ext cx="4318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</a:t>
            </a:r>
            <a:r>
              <a:rPr lang="en-KR" sz="3200" dirty="0"/>
              <a:t>ter + face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F8610D0-253E-5E6D-1905-B26E2C536F79}"/>
              </a:ext>
            </a:extLst>
          </p:cNvPr>
          <p:cNvSpPr/>
          <p:nvPr/>
        </p:nvSpPr>
        <p:spPr>
          <a:xfrm>
            <a:off x="3393536" y="41921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E1329908-9E72-48B6-0916-7238F857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3566" y="3435740"/>
            <a:ext cx="1810642" cy="2387600"/>
          </a:xfrm>
          <a:prstGeom prst="rect">
            <a:avLst/>
          </a:prstGeom>
        </p:spPr>
      </p:pic>
      <p:pic>
        <p:nvPicPr>
          <p:cNvPr id="6" name="Picture 5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228DFB64-9063-DAD8-0092-30B848D9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07" y="3401157"/>
            <a:ext cx="1771638" cy="23876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9E49A7F-E314-FD79-D04D-A82EB6EBB4DE}"/>
              </a:ext>
            </a:extLst>
          </p:cNvPr>
          <p:cNvSpPr/>
          <p:nvPr/>
        </p:nvSpPr>
        <p:spPr>
          <a:xfrm rot="10800000">
            <a:off x="3166108" y="41898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A832357-07AE-27E3-55BD-D1F4E95D62A1}"/>
              </a:ext>
            </a:extLst>
          </p:cNvPr>
          <p:cNvSpPr/>
          <p:nvPr/>
        </p:nvSpPr>
        <p:spPr>
          <a:xfrm>
            <a:off x="5817849" y="4206260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604E805-A89C-D3C6-83A7-AD1245A526ED}"/>
              </a:ext>
            </a:extLst>
          </p:cNvPr>
          <p:cNvSpPr/>
          <p:nvPr/>
        </p:nvSpPr>
        <p:spPr>
          <a:xfrm rot="10800000">
            <a:off x="5590421" y="4203916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5627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  <a:r>
              <a:rPr lang="ko-KR" altLang="en-US" sz="3200" b="1" dirty="0"/>
              <a:t>의 이해</a:t>
            </a:r>
            <a:endParaRPr lang="en-US" altLang="ko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BBD89-EB39-8522-C68A-E871CF9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38" y="3404577"/>
            <a:ext cx="1676400" cy="215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40D1DA-FC2D-BFB5-4332-F3369A1C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3418451"/>
            <a:ext cx="1787085" cy="220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4B37B-E270-746F-6A5B-63F68D0224F4}"/>
              </a:ext>
            </a:extLst>
          </p:cNvPr>
          <p:cNvSpPr txBox="1"/>
          <p:nvPr/>
        </p:nvSpPr>
        <p:spPr>
          <a:xfrm>
            <a:off x="3356022" y="3024555"/>
            <a:ext cx="43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G</a:t>
            </a:r>
            <a:r>
              <a:rPr lang="en-KR" sz="2400" dirty="0"/>
              <a:t>raphic </a:t>
            </a:r>
            <a:r>
              <a:rPr lang="en-KR" sz="2400" dirty="0">
                <a:solidFill>
                  <a:srgbClr val="FF0000"/>
                </a:solidFill>
              </a:rPr>
              <a:t>U</a:t>
            </a:r>
            <a:r>
              <a:rPr lang="en-KR" sz="2400" dirty="0"/>
              <a:t>ser </a:t>
            </a:r>
            <a:r>
              <a:rPr lang="en-KR" sz="2400" dirty="0">
                <a:solidFill>
                  <a:srgbClr val="FF0000"/>
                </a:solidFill>
              </a:rPr>
              <a:t>I</a:t>
            </a:r>
            <a:r>
              <a:rPr lang="en-KR" sz="2400" dirty="0"/>
              <a:t>nterface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E4A441D-A6B7-BDBD-D54D-88BACB7B8642}"/>
              </a:ext>
            </a:extLst>
          </p:cNvPr>
          <p:cNvSpPr/>
          <p:nvPr/>
        </p:nvSpPr>
        <p:spPr>
          <a:xfrm>
            <a:off x="6593936" y="42683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6717A0B-E69B-8A86-752F-A15A680E19D4}"/>
              </a:ext>
            </a:extLst>
          </p:cNvPr>
          <p:cNvSpPr/>
          <p:nvPr/>
        </p:nvSpPr>
        <p:spPr>
          <a:xfrm rot="10800000">
            <a:off x="6366508" y="42660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4C998-BA2D-3E5F-30F9-9B943B413EF1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대상</a:t>
            </a:r>
            <a:r>
              <a:rPr lang="en-US" altLang="ko-KR" sz="2400" b="1" dirty="0"/>
              <a:t>(face)</a:t>
            </a:r>
            <a:r>
              <a:rPr lang="ko-KR" altLang="en-US" sz="2400" b="1" dirty="0"/>
              <a:t> 사이의 중간</a:t>
            </a:r>
            <a:r>
              <a:rPr lang="en-US" altLang="ko-KR" sz="2400" b="1" dirty="0"/>
              <a:t>(inter)</a:t>
            </a:r>
            <a:r>
              <a:rPr lang="ko-KR" altLang="en-US" sz="2400" b="1" dirty="0"/>
              <a:t> 역할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껍데기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표준</a:t>
            </a:r>
            <a:endParaRPr lang="en-KR" sz="2400" b="1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757428D-1E76-9754-DFD0-9E77F72ABF04}"/>
              </a:ext>
            </a:extLst>
          </p:cNvPr>
          <p:cNvSpPr/>
          <p:nvPr/>
        </p:nvSpPr>
        <p:spPr>
          <a:xfrm>
            <a:off x="3393536" y="41921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5" name="Picture 24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DEB7BA09-1BEB-D41A-2623-7C8DE745F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3566" y="3435740"/>
            <a:ext cx="1810642" cy="23876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187C9943-9686-6C2C-746F-E80604522190}"/>
              </a:ext>
            </a:extLst>
          </p:cNvPr>
          <p:cNvSpPr/>
          <p:nvPr/>
        </p:nvSpPr>
        <p:spPr>
          <a:xfrm rot="10800000">
            <a:off x="3166108" y="41898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099586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디폴트 메서드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인터페이스에 추상 메서드를 추가할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기본 구현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몸통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제공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35614-F927-B8F0-9475-28B7A58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4" y="2660237"/>
            <a:ext cx="8778375" cy="1646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539E1-5E0A-800D-32F4-316713A37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17" y="4269409"/>
            <a:ext cx="7594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69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private</a:t>
            </a:r>
            <a:r>
              <a:rPr lang="ko-KR" altLang="en-US" sz="3200" b="1" dirty="0"/>
              <a:t> 메서드</a:t>
            </a:r>
            <a:r>
              <a:rPr lang="en-US" altLang="ko-KR" sz="3200" b="1" dirty="0"/>
              <a:t>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인터페이스의 </a:t>
            </a:r>
            <a:r>
              <a:rPr lang="en-US" altLang="ko-KR" sz="2400" b="1" dirty="0"/>
              <a:t>static</a:t>
            </a:r>
            <a:r>
              <a:rPr lang="ko-KR" altLang="en-US" sz="2400" b="1" dirty="0"/>
              <a:t>메서드나 디폴트 메서드를 위한 메서드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26336-58CE-8361-8DBC-41DB52AA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0" y="2583623"/>
            <a:ext cx="66802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9CB3-851D-8BDF-0F10-754D47A9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8" y="4064000"/>
            <a:ext cx="66802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안에 선언된 클래스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EAF10-E416-7FCA-861F-257D6E70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82" y="2639391"/>
            <a:ext cx="6821831" cy="1521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D515D-DF05-CD0E-FE7A-F3662CDF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32" y="4180698"/>
            <a:ext cx="6597650" cy="21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94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클래스의 선언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영역과 메서드 영역에 내부 클래스를 선언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0C040-A551-7AC0-DCF9-611800C0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4" y="2770000"/>
            <a:ext cx="9081613" cy="243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08DF5-DA13-A0C1-1B13-EAEB827F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99" y="2133600"/>
            <a:ext cx="327898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411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클래스의 접근 </a:t>
            </a:r>
            <a:r>
              <a:rPr lang="ko-KR" altLang="en-US" sz="3200" b="1" dirty="0" err="1"/>
              <a:t>제어자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영역의 내부 클래스는 접근 </a:t>
            </a:r>
            <a:r>
              <a:rPr lang="ko-KR" altLang="en-US" sz="2400" b="1" dirty="0" err="1"/>
              <a:t>제어자</a:t>
            </a:r>
            <a:r>
              <a:rPr lang="ko-KR" altLang="en-US" sz="2400" b="1" dirty="0"/>
              <a:t> 사용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4D368-DA2F-53A9-B4BB-1117484A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9" y="2676446"/>
            <a:ext cx="9047618" cy="27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47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27E3-9826-7B02-FEB6-2D1C66EC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9" y="1047685"/>
            <a:ext cx="7990633" cy="58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0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85E9E-D67F-581C-B5F4-0A346E52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87620"/>
            <a:ext cx="8181542" cy="578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단일 상속</a:t>
            </a:r>
            <a:r>
              <a:rPr lang="en-US" altLang="ko-KR" sz="3200" b="1" dirty="0"/>
              <a:t>(single inheritance) – </a:t>
            </a:r>
            <a:r>
              <a:rPr lang="ko-KR" altLang="en-US" sz="3200" b="1" dirty="0"/>
              <a:t>하나의 조상만 허용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87CF1-4828-D3AB-0A38-82E0F9E8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56972"/>
            <a:ext cx="77724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EC451-8D51-BC6E-A36C-E4EFF78A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3233056"/>
            <a:ext cx="5943600" cy="31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55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7DB3D-AB15-3DE6-7E61-ADD1459D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968404"/>
            <a:ext cx="7429500" cy="62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267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6E7AF-2087-66FC-967B-D31EB308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11278"/>
            <a:ext cx="8464924" cy="3803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72008-5D2D-F9A2-E9FC-544DE8C7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513896"/>
            <a:ext cx="3187700" cy="30837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19D94-A143-863F-4913-981C555A9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1073150"/>
            <a:ext cx="3347884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5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6E7AF-2087-66FC-967B-D31EB308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11278"/>
            <a:ext cx="8464924" cy="3803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72008-5D2D-F9A2-E9FC-544DE8C7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513896"/>
            <a:ext cx="3187700" cy="30837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19D94-A143-863F-4913-981C555A9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1073150"/>
            <a:ext cx="3347884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64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BFBCB-084C-AF49-864C-BAED4AC0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080390"/>
            <a:ext cx="8305829" cy="53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0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익명 클래스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이름 없는 일회용 클래스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클래스의 정의와 객체 생성을 동시에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98D86-CAA3-E3E8-D909-ABA1FD87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607" y="1556657"/>
            <a:ext cx="3011109" cy="1132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07BD2-70B6-C413-762F-E3BD6540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8" y="2792889"/>
            <a:ext cx="7772400" cy="2208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62731-BE32-E811-58F2-81DBF6849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28" y="4723055"/>
            <a:ext cx="3655787" cy="12925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47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F4236-4B12-A245-5802-E7BCEA92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50297"/>
            <a:ext cx="7265474" cy="374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F1EF5-9436-6939-FF53-7F9FBAF9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4513639"/>
            <a:ext cx="7429500" cy="1811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8057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Object</a:t>
            </a:r>
            <a:r>
              <a:rPr lang="ko-KR" altLang="en-US" sz="3200" b="1" dirty="0"/>
              <a:t>클래스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모든 클래스의 조상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5E125-C546-D3A7-D3A7-DABAFCAF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91575"/>
            <a:ext cx="5464629" cy="2701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4EE4C-FB2A-EB4C-2FAF-F95F2EC8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285" y="2558142"/>
            <a:ext cx="2002972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37344</TotalTime>
  <Words>1543</Words>
  <Application>Microsoft Macintosh PowerPoint</Application>
  <PresentationFormat>Widescreen</PresentationFormat>
  <Paragraphs>472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맑은 고딕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953</cp:revision>
  <dcterms:created xsi:type="dcterms:W3CDTF">2025-07-12T07:57:13Z</dcterms:created>
  <dcterms:modified xsi:type="dcterms:W3CDTF">2025-09-15T05:05:26Z</dcterms:modified>
</cp:coreProperties>
</file>